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s/comment1.xml" ContentType="application/vnd.openxmlformats-officedocument.presentationml.comments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s/comment2.xml" ContentType="application/vnd.openxmlformats-officedocument.presentationml.comments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s/comment3.xml" ContentType="application/vnd.openxmlformats-officedocument.presentationml.comments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mp4" ContentType="video/unknown"/>
  <Override PartName="/ppt/notesSlides/notesSlide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2"/>
    <p:sldId id="270" r:id="rId23"/>
    <p:sldId id="271" r:id="rId24"/>
    <p:sldId id="272" r:id="rId25"/>
    <p:sldId id="273" r:id="rId26"/>
    <p:sldId id="274" r:id="rId27"/>
    <p:sldId id="275" r:id="rId29"/>
    <p:sldId id="276" r:id="rId30"/>
    <p:sldId id="277" r:id="rId31"/>
    <p:sldId id="278" r:id="rId32"/>
    <p:sldId id="279" r:id="rId33"/>
    <p:sldId id="280" r:id="rId35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Author id="0" name="Rocco Mancini" initials="R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comments" Target="comments/comment1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comments" Target="comments/comment2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comments" Target="comments/comment3.xml"/><Relationship Id="rId35" Type="http://schemas.openxmlformats.org/officeDocument/2006/relationships/slide" Target="slides/slide25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4-02-24T22:50:08.152" idx="1">
    <p:pos x="3171" y="613"/>
    <p:text>Fare un richiamo a quanto detto nella primo incontro (i prezzi sono la somma dei costi di produzione+costi di distribuzione+margine di guadagno).
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4-02-24T22:56:15.587" idx="2">
    <p:pos x="4164" y="1369"/>
    <p:text>Se abbiamo conservato delle vecchie carte scadute possiamo farle vedere ai ragazzi in modo da spiegare loro le differenze tra le diverse tipologie di carte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4-02-24T23:01:08.087" idx="3">
    <p:pos x="1343" y="571"/>
    <p:text>In questo esempio è stato considerato un ATM di ultima generazione che distribuisce tagli diversi (non solo quelli da 50 e da 20 euro come negli ATM meno recenti)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" name="Shape 10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hape 1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Differenza tra costo e prezzo. </a:t>
            </a:r>
            <a:r>
              <a:rPr b="1"/>
              <a:t>Costo</a:t>
            </a:r>
            <a:r>
              <a:t> è la somma di denaro che è necessaria per produrre un bene o un servizio, cioè materie prime, lavoro, spese per imballaggio, trasporto e pubblicità. </a:t>
            </a:r>
            <a:r>
              <a:rPr b="1"/>
              <a:t>Prezzo</a:t>
            </a:r>
            <a:r>
              <a:t>: la cifra di vendita di un prodotto o di un servizio, che copre i costi e che tiene conto anche di un guadagno.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152400"/>
            <a:r>
              <a:t>Nel primo caso</a:t>
            </a:r>
          </a:p>
          <a:p>
            <a:pPr indent="152400"/>
            <a:r>
              <a:t>0,5 l costa 2 euro, quindi il prezzo unitario è di 4 euro</a:t>
            </a:r>
          </a:p>
          <a:p>
            <a:pPr indent="152400"/>
            <a:r>
              <a:t>Nel secondo caso 1 l costa 5 euro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hape 2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resto esatto è 35,30 e non 35,20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hape 2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Fare un cenno all’ATM evoluto in quanto per questa tipologia di ATM è possibile scegliere i tagli al momento del prelievo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1_Title page - Text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5;p2" descr="Google Shape;15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280398"/>
            <a:ext cx="9144000" cy="25920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5400000">
              <a:srgbClr val="000000">
                <a:alpha val="0"/>
              </a:srgbClr>
            </a:outerShdw>
          </a:effectLst>
        </p:spPr>
      </p:pic>
      <p:sp>
        <p:nvSpPr>
          <p:cNvPr id="14" name="Corpo livello uno…"/>
          <p:cNvSpPr txBox="1"/>
          <p:nvPr>
            <p:ph type="body" sz="quarter" idx="1"/>
          </p:nvPr>
        </p:nvSpPr>
        <p:spPr>
          <a:xfrm>
            <a:off x="539999" y="4942799"/>
            <a:ext cx="5040003" cy="208804"/>
          </a:xfrm>
          <a:prstGeom prst="rect">
            <a:avLst/>
          </a:prstGeom>
        </p:spPr>
        <p:txBody>
          <a:bodyPr anchor="b"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" name="Google Shape;17;p2"/>
          <p:cNvSpPr txBox="1"/>
          <p:nvPr>
            <p:ph type="body" sz="quarter" idx="21"/>
          </p:nvPr>
        </p:nvSpPr>
        <p:spPr>
          <a:xfrm>
            <a:off x="539748" y="4546798"/>
            <a:ext cx="5040003" cy="2088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" name="Google Shape;18;p2"/>
          <p:cNvSpPr txBox="1"/>
          <p:nvPr>
            <p:ph type="body" sz="quarter" idx="22"/>
          </p:nvPr>
        </p:nvSpPr>
        <p:spPr>
          <a:xfrm>
            <a:off x="539748" y="3279599"/>
            <a:ext cx="8179201" cy="82800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17" name="Titolo Testo"/>
          <p:cNvSpPr txBox="1"/>
          <p:nvPr>
            <p:ph type="title"/>
          </p:nvPr>
        </p:nvSpPr>
        <p:spPr>
          <a:xfrm>
            <a:off x="539999" y="892801"/>
            <a:ext cx="6663602" cy="422877"/>
          </a:xfrm>
          <a:prstGeom prst="rect">
            <a:avLst/>
          </a:prstGeom>
        </p:spPr>
        <p:txBody>
          <a:bodyPr/>
          <a:lstStyle>
            <a:lvl1pPr>
              <a:lnSpc>
                <a:spcPct val="94117"/>
              </a:lnSpc>
              <a:defRPr sz="3400"/>
            </a:lvl1pPr>
          </a:lstStyle>
          <a:p>
            <a:pPr/>
            <a:r>
              <a:t>Titolo Testo</a:t>
            </a:r>
          </a:p>
        </p:txBody>
      </p:sp>
      <p:sp>
        <p:nvSpPr>
          <p:cNvPr id="18" name="Numero diapositiva"/>
          <p:cNvSpPr txBox="1"/>
          <p:nvPr>
            <p:ph type="sldNum" sz="quarter" idx="2"/>
          </p:nvPr>
        </p:nvSpPr>
        <p:spPr>
          <a:xfrm>
            <a:off x="8900026" y="6333132"/>
            <a:ext cx="205458" cy="166762"/>
          </a:xfrm>
          <a:prstGeom prst="rect">
            <a:avLst/>
          </a:prstGeom>
        </p:spPr>
        <p:txBody>
          <a:bodyPr/>
          <a:lstStyle>
            <a:lvl1pPr indent="25400" algn="r">
              <a:defRPr sz="13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rnal Slide -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rpo livello uno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olo Testo"/>
          <p:cNvSpPr txBox="1"/>
          <p:nvPr>
            <p:ph type="title"/>
          </p:nvPr>
        </p:nvSpPr>
        <p:spPr>
          <a:xfrm>
            <a:off x="382931" y="1172032"/>
            <a:ext cx="8378140" cy="33855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/>
            <a:r>
              <a:t>Titolo Testo</a:t>
            </a:r>
          </a:p>
        </p:txBody>
      </p:sp>
      <p:sp>
        <p:nvSpPr>
          <p:cNvPr id="35" name="Corpo livello uno…"/>
          <p:cNvSpPr txBox="1"/>
          <p:nvPr>
            <p:ph type="body" sz="quarter" idx="1"/>
          </p:nvPr>
        </p:nvSpPr>
        <p:spPr>
          <a:xfrm>
            <a:off x="1371600" y="3840479"/>
            <a:ext cx="6400800" cy="184670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6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92584" cy="156865"/>
          </a:xfrm>
          <a:prstGeom prst="rect">
            <a:avLst/>
          </a:prstGeom>
        </p:spPr>
        <p:txBody>
          <a:bodyPr/>
          <a:lstStyle>
            <a:lvl1pPr indent="25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" name="Titolo Testo"/>
          <p:cNvSpPr txBox="1"/>
          <p:nvPr>
            <p:ph type="title"/>
          </p:nvPr>
        </p:nvSpPr>
        <p:spPr>
          <a:xfrm>
            <a:off x="257351" y="147954"/>
            <a:ext cx="8186423" cy="33855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5" name="Corpo livello uno…"/>
          <p:cNvSpPr txBox="1"/>
          <p:nvPr>
            <p:ph type="body" sz="quarter" idx="1"/>
          </p:nvPr>
        </p:nvSpPr>
        <p:spPr>
          <a:xfrm>
            <a:off x="368631" y="1954477"/>
            <a:ext cx="8411845" cy="184670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92584" cy="156865"/>
          </a:xfrm>
          <a:prstGeom prst="rect">
            <a:avLst/>
          </a:prstGeom>
        </p:spPr>
        <p:txBody>
          <a:bodyPr/>
          <a:lstStyle>
            <a:lvl1pPr indent="25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4" name="Titolo Testo"/>
          <p:cNvSpPr txBox="1"/>
          <p:nvPr>
            <p:ph type="title"/>
          </p:nvPr>
        </p:nvSpPr>
        <p:spPr>
          <a:xfrm>
            <a:off x="257351" y="147954"/>
            <a:ext cx="8186423" cy="33855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5" name="Corpo livello uno…"/>
          <p:cNvSpPr txBox="1"/>
          <p:nvPr>
            <p:ph type="body" sz="quarter" idx="1"/>
          </p:nvPr>
        </p:nvSpPr>
        <p:spPr>
          <a:xfrm>
            <a:off x="457200" y="1577338"/>
            <a:ext cx="3977641" cy="184670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6" name="Google Shape;52;p8"/>
          <p:cNvSpPr txBox="1"/>
          <p:nvPr>
            <p:ph type="body" sz="quarter" idx="21"/>
          </p:nvPr>
        </p:nvSpPr>
        <p:spPr>
          <a:xfrm>
            <a:off x="4709159" y="1577338"/>
            <a:ext cx="3977641" cy="18467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92584" cy="156865"/>
          </a:xfrm>
          <a:prstGeom prst="rect">
            <a:avLst/>
          </a:prstGeom>
        </p:spPr>
        <p:txBody>
          <a:bodyPr/>
          <a:lstStyle>
            <a:lvl1pPr indent="25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5" name="Titolo Testo"/>
          <p:cNvSpPr txBox="1"/>
          <p:nvPr>
            <p:ph type="title"/>
          </p:nvPr>
        </p:nvSpPr>
        <p:spPr>
          <a:xfrm>
            <a:off x="257351" y="147954"/>
            <a:ext cx="8186423" cy="33855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6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92584" cy="156865"/>
          </a:xfrm>
          <a:prstGeom prst="rect">
            <a:avLst/>
          </a:prstGeom>
        </p:spPr>
        <p:txBody>
          <a:bodyPr/>
          <a:lstStyle>
            <a:lvl1pPr indent="25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4" name="Numero diapositiva"/>
          <p:cNvSpPr txBox="1"/>
          <p:nvPr>
            <p:ph type="sldNum" sz="quarter" idx="2"/>
          </p:nvPr>
        </p:nvSpPr>
        <p:spPr>
          <a:xfrm>
            <a:off x="244651" y="6420182"/>
            <a:ext cx="165237" cy="127001"/>
          </a:xfrm>
          <a:prstGeom prst="rect">
            <a:avLst/>
          </a:prstGeom>
        </p:spPr>
        <p:txBody>
          <a:bodyPr/>
          <a:lstStyle>
            <a:lvl1pPr indent="25400">
              <a:defRPr sz="9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rnal Slide -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orpo livello uno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2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ternal Slide -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1" name="Google Shape;22;p3"/>
          <p:cNvSpPr/>
          <p:nvPr/>
        </p:nvSpPr>
        <p:spPr>
          <a:xfrm>
            <a:off x="-1" y="6127200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2" name="Corpo livello uno…"/>
          <p:cNvSpPr txBox="1"/>
          <p:nvPr>
            <p:ph type="body" sz="half" idx="1"/>
          </p:nvPr>
        </p:nvSpPr>
        <p:spPr>
          <a:xfrm>
            <a:off x="269998" y="1260000"/>
            <a:ext cx="8683205" cy="1514264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" name="Google Shape;22;p3"/>
          <p:cNvSpPr/>
          <p:nvPr/>
        </p:nvSpPr>
        <p:spPr>
          <a:xfrm>
            <a:off x="-1" y="6127200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" name="Corpo livello uno…"/>
          <p:cNvSpPr txBox="1"/>
          <p:nvPr>
            <p:ph type="body" idx="1"/>
          </p:nvPr>
        </p:nvSpPr>
        <p:spPr>
          <a:xfrm>
            <a:off x="269998" y="1260000"/>
            <a:ext cx="8683205" cy="1514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Titolo Testo"/>
          <p:cNvSpPr txBox="1"/>
          <p:nvPr>
            <p:ph type="title"/>
          </p:nvPr>
        </p:nvSpPr>
        <p:spPr>
          <a:xfrm>
            <a:off x="257351" y="147954"/>
            <a:ext cx="8186423" cy="286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6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67184" cy="1568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rgbClr val="00A19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048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800100" marR="0" indent="-2286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57300" marR="0" indent="-2286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14500" marR="0" indent="-2286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71700" marR="0" indent="-2286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Tx/>
        <a:buFont typeface="Arial"/>
        <a:buNone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Tx/>
        <a:buFont typeface="Arial"/>
        <a:buNone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Tx/>
        <a:buFont typeface="Arial"/>
        <a:buNone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Tx/>
        <a:buFont typeface="Arial"/>
        <a:buNone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1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2.xml"/><Relationship Id="rId3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nigens.it/" TargetMode="External"/><Relationship Id="rId3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Relationship Id="rId3" Type="http://schemas.openxmlformats.org/officeDocument/2006/relationships/image" Target="../media/image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3.png"/><Relationship Id="rId6" Type="http://schemas.openxmlformats.org/officeDocument/2006/relationships/hyperlink" Target="https://www.youtube.com/watch?v=jSTbVnxARYQ" TargetMode="Externa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3.xml"/><Relationship Id="rId4" Type="http://schemas.openxmlformats.org/officeDocument/2006/relationships/image" Target="../media/image24.png"/><Relationship Id="rId5" Type="http://schemas.openxmlformats.org/officeDocument/2006/relationships/image" Target="../media/image1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hyperlink" Target="https://www.bancaditalia.it/pubblicazioni/quaderni-didattici/index.html?com.dotmarketing.htmlpage.language=102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65;p11" descr="Google Shape;65;p11"/>
          <p:cNvPicPr>
            <a:picLocks noChangeAspect="1"/>
          </p:cNvPicPr>
          <p:nvPr/>
        </p:nvPicPr>
        <p:blipFill>
          <a:blip r:embed="rId2">
            <a:extLst/>
          </a:blip>
          <a:srcRect l="0" t="0" r="32701" b="0"/>
          <a:stretch>
            <a:fillRect/>
          </a:stretch>
        </p:blipFill>
        <p:spPr>
          <a:xfrm>
            <a:off x="-2" y="4045"/>
            <a:ext cx="9144004" cy="4284004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Google Shape;66;p11"/>
          <p:cNvSpPr txBox="1"/>
          <p:nvPr>
            <p:ph type="subTitle" sz="quarter" idx="1"/>
          </p:nvPr>
        </p:nvSpPr>
        <p:spPr>
          <a:xfrm>
            <a:off x="387593" y="5295732"/>
            <a:ext cx="5040012" cy="208801"/>
          </a:xfrm>
          <a:prstGeom prst="rect">
            <a:avLst/>
          </a:prstGeom>
        </p:spPr>
        <p:txBody>
          <a:bodyPr/>
          <a:lstStyle>
            <a:lvl1pPr indent="0">
              <a:defRPr sz="1200"/>
            </a:lvl1pPr>
          </a:lstStyle>
          <a:p>
            <a:pPr/>
            <a:r>
              <a:t>lì,…………….</a:t>
            </a:r>
          </a:p>
        </p:txBody>
      </p:sp>
      <p:sp>
        <p:nvSpPr>
          <p:cNvPr id="105" name="Google Shape;68;p11"/>
          <p:cNvSpPr txBox="1"/>
          <p:nvPr>
            <p:ph type="ctrTitle"/>
          </p:nvPr>
        </p:nvSpPr>
        <p:spPr>
          <a:xfrm>
            <a:off x="397800" y="125304"/>
            <a:ext cx="8348400" cy="2203357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05255">
              <a:defRPr sz="3300">
                <a:solidFill>
                  <a:srgbClr val="FFFFFF"/>
                </a:solidFill>
              </a:defRPr>
            </a:pPr>
          </a:p>
          <a:p>
            <a:pPr defTabSz="905255">
              <a:defRPr sz="3300">
                <a:solidFill>
                  <a:srgbClr val="FFFFFF"/>
                </a:solidFill>
              </a:defRPr>
            </a:pPr>
            <a:r>
              <a:t>Progetto di Educazione Finanziaria: moneta, risparmio e impatto dei comportamenti</a:t>
            </a:r>
          </a:p>
          <a:p>
            <a:pPr defTabSz="905255">
              <a:defRPr sz="3300">
                <a:solidFill>
                  <a:srgbClr val="FFFFFF"/>
                </a:solidFill>
              </a:defRPr>
            </a:pPr>
          </a:p>
          <a:p>
            <a:pPr defTabSz="905255">
              <a:defRPr b="0" sz="2700">
                <a:solidFill>
                  <a:srgbClr val="FFFFFF"/>
                </a:solidFill>
              </a:defRPr>
            </a:pPr>
          </a:p>
          <a:p>
            <a:pPr defTabSz="905255">
              <a:defRPr b="0" sz="2700">
                <a:solidFill>
                  <a:srgbClr val="FFFFFF"/>
                </a:solidFill>
              </a:defRPr>
            </a:pPr>
            <a:br/>
          </a:p>
        </p:txBody>
      </p:sp>
      <p:pic>
        <p:nvPicPr>
          <p:cNvPr id="106" name="Google Shape;69;p11" descr="Google Shape;69;p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9999" y="6120000"/>
            <a:ext cx="2463488" cy="360007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cuola primaria e secondaria di primo grado"/>
          <p:cNvSpPr txBox="1"/>
          <p:nvPr/>
        </p:nvSpPr>
        <p:spPr>
          <a:xfrm>
            <a:off x="379667" y="1848891"/>
            <a:ext cx="5756220" cy="34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Classe 3^ scuola secondaria di primo grado_2^ modulo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olo 2"/>
          <p:cNvSpPr txBox="1"/>
          <p:nvPr>
            <p:ph type="title"/>
          </p:nvPr>
        </p:nvSpPr>
        <p:spPr>
          <a:xfrm>
            <a:off x="364819" y="352025"/>
            <a:ext cx="8078955" cy="46737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Moneta e prezzi</a:t>
            </a:r>
          </a:p>
        </p:txBody>
      </p:sp>
      <p:sp>
        <p:nvSpPr>
          <p:cNvPr id="165" name="Rettangolo 3"/>
          <p:cNvSpPr txBox="1"/>
          <p:nvPr/>
        </p:nvSpPr>
        <p:spPr>
          <a:xfrm>
            <a:off x="303072" y="1318844"/>
            <a:ext cx="8654531" cy="3057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La moneta semplifica gli scambi commerciali fra persone, imprese e Stati: oggi i prezzi di tutti i beni e di tutti i servizi sono fissati in moneta. </a:t>
            </a: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Con la moneta possiamo confrontare il valore economico dei beni </a:t>
            </a:r>
            <a:r>
              <a:rPr b="0"/>
              <a:t>o</a:t>
            </a:r>
            <a:r>
              <a:t> dei servizi</a:t>
            </a:r>
            <a:r>
              <a:rPr b="0"/>
              <a:t>, cioè il </a:t>
            </a:r>
            <a:r>
              <a:t>loro prezzo</a:t>
            </a:r>
            <a:r>
              <a:rPr b="0"/>
              <a:t>.</a:t>
            </a:r>
          </a:p>
          <a:p>
            <a:pPr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Il prezzo è</a:t>
            </a:r>
            <a:r>
              <a:rPr b="0"/>
              <a:t> infatti </a:t>
            </a:r>
            <a:r>
              <a:t>la quantità di moneta necessaria per acquistare un bene o un servizio.</a:t>
            </a:r>
          </a:p>
          <a:p>
            <a:pPr>
              <a:defRPr b="1"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Prezzo monetario (o assoluto): </a:t>
            </a:r>
            <a:r>
              <a:rPr b="0"/>
              <a:t>quantità di moneta che serve a comprare un bene o un servizio. È ciò che si intende comunemente con la parola “prezzo”. </a:t>
            </a:r>
            <a:r>
              <a:rPr b="0" i="1"/>
              <a:t>Ad esempio il prezzo di una confezione di detersivo ci dice quanta moneta è necessaria per acquistarla.</a:t>
            </a:r>
            <a:endParaRPr i="1"/>
          </a:p>
          <a:p>
            <a:pPr>
              <a:defRPr i="1"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Prezzo unitario </a:t>
            </a:r>
            <a:r>
              <a:rPr b="0"/>
              <a:t>è</a:t>
            </a:r>
            <a:r>
              <a:t> </a:t>
            </a:r>
            <a:r>
              <a:rPr b="0"/>
              <a:t>il prezzo per unità di misura dei prodotti venduti sfusi: prezzo al chilo, al litro o al metro. </a:t>
            </a:r>
            <a:r>
              <a:rPr b="0" i="1"/>
              <a:t>Ad esempio il prezzo al litro del detersivo ci dice quanta moneta occorre per acquistare un litro di detersivo.</a:t>
            </a:r>
          </a:p>
          <a:p>
            <a:pPr>
              <a:defRPr i="1">
                <a:latin typeface="+mj-lt"/>
                <a:ea typeface="+mj-ea"/>
                <a:cs typeface="+mj-cs"/>
                <a:sym typeface="Arial"/>
              </a:defRPr>
            </a:pPr>
          </a:p>
          <a:p>
            <a:pPr>
              <a:defRPr i="1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66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40174" y="3901749"/>
            <a:ext cx="3921372" cy="1932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magine 5" descr="Immagin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6898" y="3867425"/>
            <a:ext cx="3450160" cy="19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9" name="Google Shape;84;p13" descr="Google Shape;84;p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76052" y="6417609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olo 2"/>
          <p:cNvSpPr txBox="1"/>
          <p:nvPr>
            <p:ph type="title"/>
          </p:nvPr>
        </p:nvSpPr>
        <p:spPr>
          <a:xfrm>
            <a:off x="257351" y="475046"/>
            <a:ext cx="8186423" cy="336655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pPr/>
            <a:r>
              <a:t>Il prezzo totale</a:t>
            </a:r>
          </a:p>
        </p:txBody>
      </p:sp>
      <p:sp>
        <p:nvSpPr>
          <p:cNvPr id="174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5" name="Appare chiaro che il prezzo totale della merce acquistata si ottiene moltiplicando il prezzo unitario per la quantità degli articoli acquistati. Ad esempio se compro 1/2 chilo di fragole che costano €5 al chilo, il prezzo totale sarà di  €2,50…"/>
          <p:cNvSpPr txBox="1"/>
          <p:nvPr/>
        </p:nvSpPr>
        <p:spPr>
          <a:xfrm>
            <a:off x="189024" y="1240367"/>
            <a:ext cx="8765952" cy="152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Appare chiaro che il </a:t>
            </a:r>
            <a:r>
              <a:rPr b="1"/>
              <a:t>prezzo totale</a:t>
            </a:r>
            <a:r>
              <a:t> della merce acquistata </a:t>
            </a:r>
            <a:r>
              <a:rPr b="1"/>
              <a:t>si ottiene moltiplicando il prezzo unitario per la quantità degli articoli acquistati</a:t>
            </a:r>
            <a:r>
              <a:t>. </a:t>
            </a: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Ad esempio se compro 1/2 chilo di fragole che costano €5 al chilo, il prezzo totale sarà di  €2,50</a:t>
            </a:r>
          </a:p>
          <a:p>
            <a:pPr>
              <a:defRPr i="1"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Da cui emerge</a:t>
            </a:r>
            <a:r>
              <a:rPr i="1"/>
              <a:t> </a:t>
            </a:r>
            <a:r>
              <a:t>che:</a:t>
            </a:r>
          </a:p>
          <a:p>
            <a:pPr marL="216568" indent="-140367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il prezzo unitario è dato dal prezzo totale diviso la quantità acquistata</a:t>
            </a:r>
          </a:p>
          <a:p>
            <a:pPr marL="216568" indent="-140367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la quantità acquistata è data dal prezzo totale diviso il prezzo unitario</a:t>
            </a:r>
          </a:p>
        </p:txBody>
      </p:sp>
      <p:grpSp>
        <p:nvGrpSpPr>
          <p:cNvPr id="178" name="PREZZO TOTALE"/>
          <p:cNvGrpSpPr/>
          <p:nvPr/>
        </p:nvGrpSpPr>
        <p:grpSpPr>
          <a:xfrm>
            <a:off x="3450324" y="3381542"/>
            <a:ext cx="1359493" cy="428930"/>
            <a:chOff x="0" y="0"/>
            <a:chExt cx="1359492" cy="428929"/>
          </a:xfrm>
        </p:grpSpPr>
        <p:sp>
          <p:nvSpPr>
            <p:cNvPr id="176" name="Rettangolo"/>
            <p:cNvSpPr/>
            <p:nvPr/>
          </p:nvSpPr>
          <p:spPr>
            <a:xfrm>
              <a:off x="-1" y="-1"/>
              <a:ext cx="1359493" cy="428930"/>
            </a:xfrm>
            <a:prstGeom prst="rect">
              <a:avLst/>
            </a:prstGeom>
            <a:solidFill>
              <a:srgbClr val="FFFB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7" name="PREZZO TOTALE"/>
            <p:cNvSpPr txBox="1"/>
            <p:nvPr/>
          </p:nvSpPr>
          <p:spPr>
            <a:xfrm>
              <a:off x="12699" y="74066"/>
              <a:ext cx="1334093" cy="280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PREZZO TOTALE</a:t>
              </a:r>
            </a:p>
          </p:txBody>
        </p:sp>
      </p:grpSp>
      <p:grpSp>
        <p:nvGrpSpPr>
          <p:cNvPr id="181" name="PREZZO UNITARIO"/>
          <p:cNvGrpSpPr/>
          <p:nvPr/>
        </p:nvGrpSpPr>
        <p:grpSpPr>
          <a:xfrm>
            <a:off x="1706539" y="4795725"/>
            <a:ext cx="1596534" cy="428930"/>
            <a:chOff x="0" y="0"/>
            <a:chExt cx="1596533" cy="428929"/>
          </a:xfrm>
        </p:grpSpPr>
        <p:sp>
          <p:nvSpPr>
            <p:cNvPr id="179" name="Rettangolo arrotondato"/>
            <p:cNvSpPr/>
            <p:nvPr/>
          </p:nvSpPr>
          <p:spPr>
            <a:xfrm>
              <a:off x="-1" y="-1"/>
              <a:ext cx="1596535" cy="428930"/>
            </a:xfrm>
            <a:prstGeom prst="roundRect">
              <a:avLst>
                <a:gd name="adj" fmla="val 44413"/>
              </a:avLst>
            </a:prstGeom>
            <a:solidFill>
              <a:srgbClr val="FF7E7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0" name="PREZZO UNITARIO"/>
            <p:cNvSpPr txBox="1"/>
            <p:nvPr/>
          </p:nvSpPr>
          <p:spPr>
            <a:xfrm>
              <a:off x="62144" y="74066"/>
              <a:ext cx="1472245" cy="280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PREZZO UNITARIO</a:t>
              </a:r>
            </a:p>
          </p:txBody>
        </p:sp>
      </p:grpSp>
      <p:grpSp>
        <p:nvGrpSpPr>
          <p:cNvPr id="184" name="QUANTITA’"/>
          <p:cNvGrpSpPr/>
          <p:nvPr/>
        </p:nvGrpSpPr>
        <p:grpSpPr>
          <a:xfrm>
            <a:off x="5275867" y="4795725"/>
            <a:ext cx="1049895" cy="428930"/>
            <a:chOff x="0" y="0"/>
            <a:chExt cx="1049893" cy="428929"/>
          </a:xfrm>
        </p:grpSpPr>
        <p:sp>
          <p:nvSpPr>
            <p:cNvPr id="182" name="Rettangolo arrotondato"/>
            <p:cNvSpPr/>
            <p:nvPr/>
          </p:nvSpPr>
          <p:spPr>
            <a:xfrm>
              <a:off x="0" y="-1"/>
              <a:ext cx="1049894" cy="428930"/>
            </a:xfrm>
            <a:prstGeom prst="roundRect">
              <a:avLst>
                <a:gd name="adj" fmla="val 44413"/>
              </a:avLst>
            </a:prstGeom>
            <a:solidFill>
              <a:srgbClr val="00FD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3" name="QUANTITA’"/>
            <p:cNvSpPr txBox="1"/>
            <p:nvPr/>
          </p:nvSpPr>
          <p:spPr>
            <a:xfrm>
              <a:off x="62144" y="74066"/>
              <a:ext cx="925605" cy="280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QUANTITA’</a:t>
              </a:r>
            </a:p>
          </p:txBody>
        </p:sp>
      </p:grpSp>
      <p:grpSp>
        <p:nvGrpSpPr>
          <p:cNvPr id="187" name="Moltiplico il prezzo unitario per la quantità"/>
          <p:cNvGrpSpPr/>
          <p:nvPr/>
        </p:nvGrpSpPr>
        <p:grpSpPr>
          <a:xfrm>
            <a:off x="3385491" y="3962948"/>
            <a:ext cx="1489161" cy="791523"/>
            <a:chOff x="-1" y="0"/>
            <a:chExt cx="1489159" cy="791521"/>
          </a:xfrm>
        </p:grpSpPr>
        <p:sp>
          <p:nvSpPr>
            <p:cNvPr id="185" name="Ovale"/>
            <p:cNvSpPr/>
            <p:nvPr/>
          </p:nvSpPr>
          <p:spPr>
            <a:xfrm>
              <a:off x="-2" y="-1"/>
              <a:ext cx="1489161" cy="791522"/>
            </a:xfrm>
            <a:prstGeom prst="ellipse">
              <a:avLst/>
            </a:prstGeom>
            <a:solidFill>
              <a:srgbClr val="FFFB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2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6" name="Moltiplico il prezzo unitario per la quantità"/>
            <p:cNvSpPr txBox="1"/>
            <p:nvPr/>
          </p:nvSpPr>
          <p:spPr>
            <a:xfrm>
              <a:off x="224431" y="81108"/>
              <a:ext cx="1040295" cy="62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Moltiplico il prezzo unitario per la quantità</a:t>
              </a:r>
            </a:p>
          </p:txBody>
        </p:sp>
      </p:grpSp>
      <p:sp>
        <p:nvSpPr>
          <p:cNvPr id="188" name="Linea"/>
          <p:cNvSpPr/>
          <p:nvPr/>
        </p:nvSpPr>
        <p:spPr>
          <a:xfrm flipV="1">
            <a:off x="2448169" y="3872771"/>
            <a:ext cx="1196609" cy="87268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9" name="Linea"/>
          <p:cNvSpPr/>
          <p:nvPr/>
        </p:nvSpPr>
        <p:spPr>
          <a:xfrm flipH="1" flipV="1">
            <a:off x="4701907" y="3888451"/>
            <a:ext cx="841969" cy="841969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90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4" y="6380312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egnaposto testo 1"/>
          <p:cNvSpPr txBox="1"/>
          <p:nvPr>
            <p:ph type="body" sz="half" idx="1"/>
          </p:nvPr>
        </p:nvSpPr>
        <p:spPr>
          <a:xfrm>
            <a:off x="269999" y="1260000"/>
            <a:ext cx="8683202" cy="1514265"/>
          </a:xfrm>
          <a:prstGeom prst="rect">
            <a:avLst/>
          </a:prstGeom>
        </p:spPr>
        <p:txBody>
          <a:bodyPr/>
          <a:lstStyle>
            <a:lvl1pPr marL="0" indent="152400"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Esercitazione</a:t>
            </a:r>
          </a:p>
        </p:txBody>
      </p:sp>
      <p:sp>
        <p:nvSpPr>
          <p:cNvPr id="193" name="Titolo 2"/>
          <p:cNvSpPr txBox="1"/>
          <p:nvPr>
            <p:ph type="title"/>
          </p:nvPr>
        </p:nvSpPr>
        <p:spPr>
          <a:xfrm>
            <a:off x="257351" y="326582"/>
            <a:ext cx="8186423" cy="3764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Facciamo i conti…….</a:t>
            </a:r>
          </a:p>
        </p:txBody>
      </p:sp>
      <p:pic>
        <p:nvPicPr>
          <p:cNvPr id="194" name="Immagine 3" descr="Immagin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5701" y="1580363"/>
            <a:ext cx="4450450" cy="429244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6" name="Google Shape;84;p13" descr="Google Shape;84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57315" y="6417610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egnaposto testo 1"/>
          <p:cNvSpPr txBox="1"/>
          <p:nvPr>
            <p:ph type="body" idx="1"/>
          </p:nvPr>
        </p:nvSpPr>
        <p:spPr>
          <a:xfrm>
            <a:off x="257352" y="1125415"/>
            <a:ext cx="8683202" cy="4826978"/>
          </a:xfrm>
          <a:prstGeom prst="rect">
            <a:avLst/>
          </a:prstGeom>
        </p:spPr>
        <p:txBody>
          <a:bodyPr/>
          <a:lstStyle/>
          <a:p>
            <a:pPr marL="0" indent="152400">
              <a:lnSpc>
                <a:spcPct val="80000"/>
              </a:lnSpc>
              <a:buSzTx/>
              <a:buNone/>
              <a:defRPr sz="900"/>
            </a:pPr>
          </a:p>
          <a:p>
            <a:pPr marL="0" indent="152400">
              <a:lnSpc>
                <a:spcPct val="8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L’</a:t>
            </a:r>
            <a:r>
              <a:rPr b="1"/>
              <a:t>andamento dei prezzi</a:t>
            </a:r>
            <a:r>
              <a:t> di un bene è determinato da molte componenti. </a:t>
            </a:r>
          </a:p>
          <a:p>
            <a:pPr marL="0" indent="152400">
              <a:lnSpc>
                <a:spcPct val="8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lnSpc>
                <a:spcPct val="8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Una delle componenti più importanti è descritta dalla </a:t>
            </a:r>
            <a:r>
              <a:rPr b="1"/>
              <a:t>legge economica della domanda e dell’offerta</a:t>
            </a:r>
          </a:p>
          <a:p>
            <a:pPr marL="0" indent="152400">
              <a:lnSpc>
                <a:spcPct val="80000"/>
              </a:lnSpc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lnSpc>
                <a:spcPct val="8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domanda</a:t>
            </a:r>
            <a:r>
              <a:t> è l’insieme dei prodotti che i consumatori intendono acquistare ad uno specifico prezzo in un determinato momento e in un certo mercato.</a:t>
            </a:r>
          </a:p>
          <a:p>
            <a:pPr marL="0" indent="152400">
              <a:lnSpc>
                <a:spcPct val="80000"/>
              </a:lnSpc>
              <a:buSzTx/>
              <a:buNone/>
              <a:defRPr sz="900"/>
            </a:pPr>
          </a:p>
          <a:p>
            <a:pPr marL="0" indent="152400">
              <a:lnSpc>
                <a:spcPct val="80000"/>
              </a:lnSpc>
              <a:buSzTx/>
              <a:buNone/>
              <a:defRPr sz="900"/>
            </a:pPr>
          </a:p>
          <a:p>
            <a:pPr marL="0" indent="152400">
              <a:lnSpc>
                <a:spcPct val="80000"/>
              </a:lnSpc>
              <a:buSzTx/>
              <a:buNone/>
              <a:defRPr sz="900"/>
            </a:pPr>
          </a:p>
          <a:p>
            <a:pPr marL="0" indent="152400">
              <a:lnSpc>
                <a:spcPct val="80000"/>
              </a:lnSpc>
              <a:buSzTx/>
              <a:buNone/>
              <a:defRPr sz="900"/>
            </a:pPr>
          </a:p>
          <a:p>
            <a:pPr marL="0" indent="152400">
              <a:lnSpc>
                <a:spcPct val="80000"/>
              </a:lnSpc>
              <a:buSzTx/>
              <a:buNone/>
              <a:defRPr sz="900"/>
            </a:pPr>
          </a:p>
          <a:p>
            <a:pPr marL="0" indent="152400">
              <a:lnSpc>
                <a:spcPct val="80000"/>
              </a:lnSpc>
              <a:buSzTx/>
              <a:buNone/>
              <a:defRPr sz="900"/>
            </a:pPr>
          </a:p>
          <a:p>
            <a:pPr marL="0" indent="152400">
              <a:lnSpc>
                <a:spcPct val="80000"/>
              </a:lnSpc>
              <a:buSzTx/>
              <a:buNone/>
              <a:defRPr sz="900"/>
            </a:pPr>
          </a:p>
          <a:p>
            <a:pPr marL="0" indent="152400">
              <a:lnSpc>
                <a:spcPct val="80000"/>
              </a:lnSpc>
              <a:buSzTx/>
              <a:buNone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L’</a:t>
            </a:r>
            <a:r>
              <a:rPr b="1"/>
              <a:t>offerta</a:t>
            </a:r>
            <a:r>
              <a:t> è l’insieme dei prodotti che i venditori intendono offrire ad uno specifico prezzo in un determinato momento ed in un certo mercato.</a:t>
            </a:r>
          </a:p>
          <a:p>
            <a:pPr marL="0" indent="152400">
              <a:lnSpc>
                <a:spcPct val="80000"/>
              </a:lnSpc>
              <a:buSzTx/>
              <a:buNone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mercato</a:t>
            </a:r>
            <a:r>
              <a:t> è il luogo fisico o figurato dove di incontrano domanda e offerta.</a:t>
            </a:r>
          </a:p>
        </p:txBody>
      </p:sp>
      <p:sp>
        <p:nvSpPr>
          <p:cNvPr id="201" name="Titolo 2"/>
          <p:cNvSpPr txBox="1"/>
          <p:nvPr>
            <p:ph type="title"/>
          </p:nvPr>
        </p:nvSpPr>
        <p:spPr>
          <a:xfrm>
            <a:off x="415777" y="389654"/>
            <a:ext cx="8027997" cy="38770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Andamento dei prezzi - domanda e offerta </a:t>
            </a:r>
          </a:p>
        </p:txBody>
      </p:sp>
      <p:pic>
        <p:nvPicPr>
          <p:cNvPr id="202" name="Immagine 3" descr="Immagin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93455" y="2424477"/>
            <a:ext cx="2115396" cy="870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magine 4" descr="Immagin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2434" y="3768649"/>
            <a:ext cx="3476260" cy="1483206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5" name="Google Shape;84;p13" descr="Google Shape;84;p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13069" y="6417612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egnaposto testo 1"/>
          <p:cNvSpPr txBox="1"/>
          <p:nvPr>
            <p:ph type="body" idx="1"/>
          </p:nvPr>
        </p:nvSpPr>
        <p:spPr>
          <a:xfrm>
            <a:off x="224075" y="1025147"/>
            <a:ext cx="8695850" cy="4859448"/>
          </a:xfrm>
          <a:prstGeom prst="rect">
            <a:avLst/>
          </a:prstGeom>
        </p:spPr>
        <p:txBody>
          <a:bodyPr/>
          <a:lstStyle/>
          <a:p>
            <a:pPr marL="0" indent="152400">
              <a:buSzTx/>
              <a:buNone/>
              <a:defRPr sz="1400"/>
            </a:pPr>
          </a:p>
          <a:p>
            <a:pPr marL="0" indent="15240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Le stesse non hanno ovunque sempre lo stesso prezzo</a:t>
            </a:r>
            <a:r>
              <a:rPr b="0"/>
              <a:t>. </a:t>
            </a:r>
          </a:p>
          <a:p>
            <a:pPr marL="0" indent="152400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Ad esempio una bottiglietta d’acqua in un supermercato costa molto meno di quanto costi in un bar, mentre su un treno costa ancora di più</a:t>
            </a:r>
            <a:r>
              <a:rPr i="0"/>
              <a:t>. 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Nei </a:t>
            </a:r>
            <a:r>
              <a:rPr b="1"/>
              <a:t>canali di vendita all’ingrosso</a:t>
            </a:r>
            <a:r>
              <a:t>, destinati alle aziende che poi rivendono o trasformano le merci acquistate, i prezzi sono minori che </a:t>
            </a:r>
            <a:r>
              <a:rPr b="1"/>
              <a:t>nella vendita al dettaglio</a:t>
            </a:r>
            <a:r>
              <a:t>, dove andiamo a comprarli tutti noi consumatori. </a:t>
            </a:r>
          </a:p>
          <a:p>
            <a:pPr marL="0" indent="152400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Appena esce dalla fabbrica il prezzo (</a:t>
            </a:r>
            <a:r>
              <a:rPr b="1"/>
              <a:t>prezzo alla produzione</a:t>
            </a:r>
            <a:r>
              <a:t>) poi è ancora inferiore, perché ancora non sono stati calcolati i costi per far arrivare le merci nei negozi e perché i negozianti non vi hanno applicato il “ricarico” necessario a remunerare il loro lavoro. </a:t>
            </a:r>
          </a:p>
          <a:p>
            <a:pPr marL="0" indent="152400">
              <a:buSzTx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Sul prezzo incidono</a:t>
            </a:r>
            <a:r>
              <a:rPr b="0"/>
              <a:t> anche:</a:t>
            </a:r>
          </a:p>
          <a:p>
            <a:pPr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</a:t>
            </a:r>
            <a:r>
              <a:rPr b="1"/>
              <a:t> qualità delle materie prime</a:t>
            </a:r>
            <a:r>
              <a:t> (gli ingredienti) con cui è fatto il prodotto</a:t>
            </a:r>
          </a:p>
          <a:p>
            <a:pPr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processo di lavorazione</a:t>
            </a:r>
            <a:r>
              <a:t> che può richiedere diversi passaggi, ognuno dei quali fa aumentare il prezzo alla produzione</a:t>
            </a:r>
          </a:p>
          <a:p>
            <a:pPr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</a:t>
            </a:r>
            <a:r>
              <a:rPr b="1"/>
              <a:t> costi sostenuti dal negoziante</a:t>
            </a:r>
            <a:r>
              <a:t> per mettere a disposizione il prodotto richiesto dal cliente (locali di vendita, personale addetto alle vendite, alla contabilità, etc.)</a:t>
            </a:r>
          </a:p>
          <a:p>
            <a:pPr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</a:t>
            </a:r>
            <a:r>
              <a:rPr b="1"/>
              <a:t> stagionalità </a:t>
            </a:r>
            <a:r>
              <a:t>delle produzioni</a:t>
            </a:r>
          </a:p>
          <a:p>
            <a:pPr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distanza del luogo di vendita da quello di produzione</a:t>
            </a:r>
            <a:r>
              <a:t> del bene (costi di traporto, logistica, carico e scarico, età)</a:t>
            </a:r>
          </a:p>
        </p:txBody>
      </p:sp>
      <p:sp>
        <p:nvSpPr>
          <p:cNvPr id="208" name="Titolo 2"/>
          <p:cNvSpPr txBox="1"/>
          <p:nvPr>
            <p:ph type="title"/>
          </p:nvPr>
        </p:nvSpPr>
        <p:spPr>
          <a:xfrm>
            <a:off x="427995" y="418326"/>
            <a:ext cx="8015779" cy="37374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variabilità dei prezzi</a:t>
            </a:r>
          </a:p>
        </p:txBody>
      </p:sp>
      <p:sp>
        <p:nvSpPr>
          <p:cNvPr id="209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0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egnaposto testo 1"/>
          <p:cNvSpPr txBox="1"/>
          <p:nvPr>
            <p:ph type="body" idx="1"/>
          </p:nvPr>
        </p:nvSpPr>
        <p:spPr>
          <a:xfrm>
            <a:off x="269999" y="1259997"/>
            <a:ext cx="8683202" cy="4753943"/>
          </a:xfrm>
          <a:prstGeom prst="rect">
            <a:avLst/>
          </a:prstGeom>
        </p:spPr>
        <p:txBody>
          <a:bodyPr/>
          <a:lstStyle/>
          <a:p>
            <a:pPr marL="0" indent="15240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Guardando i depliant di vari supermercati e negozi e </a:t>
            </a:r>
            <a:r>
              <a:rPr b="1"/>
              <a:t>confrontando i prezzi tra loro</a:t>
            </a:r>
            <a:r>
              <a:t>, possiamo ad esempio capire:</a:t>
            </a:r>
          </a:p>
          <a:p>
            <a:pPr>
              <a:lnSpc>
                <a:spcPct val="90000"/>
              </a:lnSpc>
              <a:buClrTx/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d</a:t>
            </a:r>
            <a:r>
              <a:t>ov’è più conveniente acquistare carne?</a:t>
            </a:r>
          </a:p>
          <a:p>
            <a:pPr>
              <a:lnSpc>
                <a:spcPct val="90000"/>
              </a:lnSpc>
              <a:buClrTx/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d</a:t>
            </a:r>
            <a:r>
              <a:t>ov’è più conveniente la pasta?</a:t>
            </a:r>
          </a:p>
          <a:p>
            <a:pPr>
              <a:lnSpc>
                <a:spcPct val="90000"/>
              </a:lnSpc>
              <a:buClrTx/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d</a:t>
            </a:r>
            <a:r>
              <a:t>i quale marca?</a:t>
            </a:r>
          </a:p>
          <a:p>
            <a:pPr>
              <a:lnSpc>
                <a:spcPct val="90000"/>
              </a:lnSpc>
              <a:buClrTx/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c</a:t>
            </a:r>
            <a:r>
              <a:t>hi ha i prezzi unitari più convenienti?</a:t>
            </a:r>
          </a:p>
          <a:p>
            <a:pPr marL="0" indent="15240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Vediamolo con un </a:t>
            </a:r>
            <a:r>
              <a:rPr b="1"/>
              <a:t>esempio</a:t>
            </a:r>
            <a:r>
              <a:t>:</a:t>
            </a:r>
          </a:p>
          <a:p>
            <a:pPr marL="0" indent="15240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x = prezzo di una bottiglia di olio</a:t>
            </a:r>
          </a:p>
          <a:p>
            <a:pPr marL="0" indent="15240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lnSpc>
                <a:spcPct val="90000"/>
              </a:lnSpc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Caso A</a:t>
            </a:r>
            <a:r>
              <a:rPr b="0"/>
              <a:t>: prezzo totale è 2x</a:t>
            </a:r>
          </a:p>
          <a:p>
            <a:pPr marL="0" indent="152400">
              <a:lnSpc>
                <a:spcPct val="90000"/>
              </a:lnSpc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Caso B</a:t>
            </a:r>
            <a:r>
              <a:rPr b="0"/>
              <a:t>: prezzo totale è 3(x-40%x) = 3(x - 0,4x) = 3x-1,2x = 1,8x</a:t>
            </a:r>
          </a:p>
        </p:txBody>
      </p:sp>
      <p:sp>
        <p:nvSpPr>
          <p:cNvPr id="213" name="Titolo 2"/>
          <p:cNvSpPr txBox="1"/>
          <p:nvPr>
            <p:ph type="title"/>
          </p:nvPr>
        </p:nvSpPr>
        <p:spPr>
          <a:xfrm>
            <a:off x="411647" y="420589"/>
            <a:ext cx="8032127" cy="37148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Mercati a confronto</a:t>
            </a:r>
          </a:p>
        </p:txBody>
      </p:sp>
      <p:pic>
        <p:nvPicPr>
          <p:cNvPr id="214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224" y="2854855"/>
            <a:ext cx="6154512" cy="1564227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6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57315" y="6417610"/>
            <a:ext cx="1108571" cy="162004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Elaborazione 1"/>
          <p:cNvSpPr/>
          <p:nvPr/>
        </p:nvSpPr>
        <p:spPr>
          <a:xfrm>
            <a:off x="531224" y="3851030"/>
            <a:ext cx="242501" cy="3077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egnaposto testo 1"/>
          <p:cNvSpPr txBox="1"/>
          <p:nvPr>
            <p:ph type="body" idx="1"/>
          </p:nvPr>
        </p:nvSpPr>
        <p:spPr>
          <a:xfrm>
            <a:off x="257350" y="1195755"/>
            <a:ext cx="8695853" cy="4290646"/>
          </a:xfrm>
          <a:prstGeom prst="rect">
            <a:avLst/>
          </a:prstGeom>
        </p:spPr>
        <p:txBody>
          <a:bodyPr/>
          <a:lstStyle/>
          <a:p>
            <a:pPr marL="0" indent="150876" defTabSz="905255">
              <a:spcBef>
                <a:spcPts val="100"/>
              </a:spcBef>
              <a:buSzTx/>
              <a:buNone/>
              <a:defRPr sz="1300"/>
            </a:pPr>
          </a:p>
          <a:p>
            <a:pPr marL="0" indent="150876" defTabSz="905255">
              <a:spcBef>
                <a:spcPts val="10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Per ottenere la </a:t>
            </a:r>
            <a:r>
              <a:rPr b="1"/>
              <a:t>spesa totale dei diversi prodotti acquistati</a:t>
            </a:r>
            <a:r>
              <a:t>, si </a:t>
            </a:r>
            <a:r>
              <a:rPr b="1"/>
              <a:t>moltiplica il prezzo unitario di ogni prodotto per la sua quantità</a:t>
            </a:r>
            <a:r>
              <a:t>, cioè </a:t>
            </a:r>
          </a:p>
          <a:p>
            <a:pPr marL="0" indent="150876" algn="ctr" defTabSz="905255">
              <a:spcBef>
                <a:spcPts val="10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SX=PX*QX </a:t>
            </a:r>
          </a:p>
          <a:p>
            <a:pPr marL="0" indent="150876" defTabSz="905255">
              <a:spcBef>
                <a:spcPts val="10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0876" defTabSz="905255">
              <a:spcBef>
                <a:spcPts val="10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e </a:t>
            </a:r>
            <a:r>
              <a:rPr b="1"/>
              <a:t>poi si sommano gli importi così ottenuti</a:t>
            </a:r>
            <a:r>
              <a:t>, ovvero </a:t>
            </a:r>
          </a:p>
          <a:p>
            <a:pPr marL="0" indent="150876" defTabSz="905255">
              <a:spcBef>
                <a:spcPts val="10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0876" algn="ctr" defTabSz="905255">
              <a:spcBef>
                <a:spcPts val="10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STotale=S1+S2+...+SX+...SN.</a:t>
            </a:r>
          </a:p>
          <a:p>
            <a:pPr marL="0" indent="150876" defTabSz="905255">
              <a:spcBef>
                <a:spcPts val="10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0876" defTabSz="905255">
              <a:spcBef>
                <a:spcPts val="10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spesa totale è determinata</a:t>
            </a:r>
            <a:r>
              <a:t> anche da </a:t>
            </a:r>
            <a:r>
              <a:rPr b="1"/>
              <a:t>eventuali sconti </a:t>
            </a:r>
            <a:r>
              <a:t>sul prezzo unitario di un prodotto. </a:t>
            </a:r>
          </a:p>
          <a:p>
            <a:pPr marL="0" indent="150876" defTabSz="905255">
              <a:spcBef>
                <a:spcPts val="10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0876" algn="just" defTabSz="905255">
              <a:spcBef>
                <a:spcPts val="100"/>
              </a:spcBef>
              <a:buSzTx/>
              <a:buNone/>
              <a:defRPr b="1" i="1" sz="1300">
                <a:latin typeface="Calibri"/>
                <a:ea typeface="Calibri"/>
                <a:cs typeface="Calibri"/>
                <a:sym typeface="Calibri"/>
              </a:defRPr>
            </a:pPr>
            <a:r>
              <a:t>Esempio</a:t>
            </a:r>
            <a:endParaRPr>
              <a:latin typeface="+mj-lt"/>
              <a:ea typeface="+mj-ea"/>
              <a:cs typeface="+mj-cs"/>
              <a:sym typeface="Arial"/>
            </a:endParaRPr>
          </a:p>
          <a:p>
            <a:pPr marL="0" indent="150876" algn="just" defTabSz="905255">
              <a:spcBef>
                <a:spcPts val="100"/>
              </a:spcBef>
              <a:buSzTx/>
              <a:buNone/>
              <a:defRPr i="1" sz="1300">
                <a:latin typeface="Calibri"/>
                <a:ea typeface="Calibri"/>
                <a:cs typeface="Calibri"/>
                <a:sym typeface="Calibri"/>
              </a:defRPr>
            </a:pPr>
            <a:r>
              <a:t>Al supermercato il prezzo di 1l di latte è di € 1,80, mentre quello di un pacchetto di biscotti è di €3 ed è scontato del 20%. Quale sarà la spesa totale?</a:t>
            </a:r>
          </a:p>
          <a:p>
            <a:pPr marL="0" indent="150876" algn="just" defTabSz="905255">
              <a:spcBef>
                <a:spcPts val="100"/>
              </a:spcBef>
              <a:buSzTx/>
              <a:buNone/>
              <a:defRPr i="1" sz="1300">
                <a:latin typeface="Calibri"/>
                <a:ea typeface="Calibri"/>
                <a:cs typeface="Calibri"/>
                <a:sym typeface="Calibri"/>
              </a:defRPr>
            </a:pPr>
            <a:r>
              <a:t>Dobbiamo prima calcolare il 20% di €3, e cioè: €3*0,20 = €0,60 ovvero uno sconto pari a 60centesimi. Il prezzo scontato è quindi dato da €3-0,60= €2,40.</a:t>
            </a:r>
          </a:p>
          <a:p>
            <a:pPr marL="0" indent="150876" algn="just" defTabSz="905255">
              <a:spcBef>
                <a:spcPts val="100"/>
              </a:spcBef>
              <a:buSzTx/>
              <a:buNone/>
              <a:defRPr i="1" sz="5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0876" algn="just" defTabSz="905255">
              <a:spcBef>
                <a:spcPts val="100"/>
              </a:spcBef>
              <a:buSzTx/>
              <a:buNone/>
              <a:defRPr i="1" sz="1300">
                <a:latin typeface="Calibri"/>
                <a:ea typeface="Calibri"/>
                <a:cs typeface="Calibri"/>
                <a:sym typeface="Calibri"/>
              </a:defRPr>
            </a:pPr>
            <a:r>
              <a:t>In definitiva </a:t>
            </a:r>
          </a:p>
          <a:p>
            <a:pPr marL="0" indent="150876" algn="ctr" defTabSz="905255">
              <a:spcBef>
                <a:spcPts val="100"/>
              </a:spcBef>
              <a:buSzTx/>
              <a:buNone/>
              <a:defRPr i="1" sz="1300">
                <a:latin typeface="Calibri"/>
                <a:ea typeface="Calibri"/>
                <a:cs typeface="Calibri"/>
                <a:sym typeface="Calibri"/>
              </a:defRPr>
            </a:pPr>
            <a:r>
              <a:t>STotale= €1,80+ €2,40= €4,20</a:t>
            </a:r>
          </a:p>
        </p:txBody>
      </p:sp>
      <p:sp>
        <p:nvSpPr>
          <p:cNvPr id="220" name="Titolo 2"/>
          <p:cNvSpPr txBox="1"/>
          <p:nvPr>
            <p:ph type="title"/>
          </p:nvPr>
        </p:nvSpPr>
        <p:spPr>
          <a:xfrm>
            <a:off x="415325" y="427698"/>
            <a:ext cx="8028448" cy="42861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Spesa Totale</a:t>
            </a:r>
          </a:p>
        </p:txBody>
      </p:sp>
      <p:sp>
        <p:nvSpPr>
          <p:cNvPr id="221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2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0991" y="6417610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egnaposto testo 1"/>
          <p:cNvSpPr txBox="1"/>
          <p:nvPr>
            <p:ph type="body" idx="1"/>
          </p:nvPr>
        </p:nvSpPr>
        <p:spPr>
          <a:xfrm>
            <a:off x="269999" y="1075519"/>
            <a:ext cx="8604002" cy="4758704"/>
          </a:xfrm>
          <a:prstGeom prst="rect">
            <a:avLst/>
          </a:prstGeom>
        </p:spPr>
        <p:txBody>
          <a:bodyPr/>
          <a:lstStyle/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Che tu sia un cassiere o un cliente quando arriva il momento di calcolare il resto cresce sempre un certo imbarazzo.</a:t>
            </a:r>
          </a:p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5028" indent="115673" defTabSz="724203">
              <a:lnSpc>
                <a:spcPct val="9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Arriva il momento di pagare e, se abbiamo dato un importo maggiore del dovuto, dobbiamo ricevere il </a:t>
            </a:r>
            <a:r>
              <a:rPr b="1"/>
              <a:t>resto</a:t>
            </a:r>
            <a:r>
              <a:t> che è bene saper determinare velocemente, calcolando la </a:t>
            </a:r>
            <a:r>
              <a:rPr b="1"/>
              <a:t>differenza tra le monete/banconote che abbiamo consegnato e la spesa per i beni/servizi acquistati</a:t>
            </a:r>
            <a:endParaRPr b="1"/>
          </a:p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b="1" i="1" sz="1386">
                <a:latin typeface="Calibri"/>
                <a:ea typeface="Calibri"/>
                <a:cs typeface="Calibri"/>
                <a:sym typeface="Calibri"/>
              </a:defRPr>
            </a:pPr>
            <a:r>
              <a:t>Esempio1</a:t>
            </a:r>
          </a:p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i="1" sz="1386">
                <a:latin typeface="Calibri"/>
                <a:ea typeface="Calibri"/>
                <a:cs typeface="Calibri"/>
                <a:sym typeface="Calibri"/>
              </a:defRPr>
            </a:pPr>
            <a:r>
              <a:t>Spesa di 12 euro, pagamento con banconota da 50,00 euro. Resto: 38 euro</a:t>
            </a:r>
          </a:p>
          <a:p>
            <a:pPr marL="5028" indent="115673" defTabSz="724203">
              <a:lnSpc>
                <a:spcPct val="90000"/>
              </a:lnSpc>
              <a:spcBef>
                <a:spcPts val="0"/>
              </a:spcBef>
              <a:buSzTx/>
              <a:buNone/>
              <a:defRPr i="1" sz="1386">
                <a:latin typeface="Calibri"/>
                <a:ea typeface="Calibri"/>
                <a:cs typeface="Calibri"/>
                <a:sym typeface="Calibri"/>
              </a:defRPr>
            </a:pPr>
            <a:r>
              <a:t>Il resto sarà formato sicuramente da 3 euro in moneta ed i restanti 35 euro potrebbero essere 1*5 euro +1*10 euro + 1*20 euro.</a:t>
            </a:r>
          </a:p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b="1" i="1" sz="1386">
                <a:latin typeface="Calibri"/>
                <a:ea typeface="Calibri"/>
                <a:cs typeface="Calibri"/>
                <a:sym typeface="Calibri"/>
              </a:defRPr>
            </a:pPr>
            <a:r>
              <a:t>E se nel portafoglio abbiamo già tante monete e non vogliamo averne altre, cosa possiamo fare?</a:t>
            </a:r>
          </a:p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b="1" i="1" sz="1386">
                <a:latin typeface="Calibri"/>
                <a:ea typeface="Calibri"/>
                <a:cs typeface="Calibri"/>
                <a:sym typeface="Calibri"/>
              </a:defRPr>
            </a:pPr>
            <a:r>
              <a:t>Esempio 2</a:t>
            </a:r>
          </a:p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i="1" sz="1386">
                <a:latin typeface="Calibri"/>
                <a:ea typeface="Calibri"/>
                <a:cs typeface="Calibri"/>
                <a:sym typeface="Calibri"/>
              </a:defRPr>
            </a:pPr>
            <a:r>
              <a:t>Spesa di 16,89 euro, pagamento con banconota da 20,00 euro. Resto 3,10 euro</a:t>
            </a:r>
          </a:p>
          <a:p>
            <a:pPr marL="0" indent="120700" defTabSz="724203">
              <a:lnSpc>
                <a:spcPct val="90000"/>
              </a:lnSpc>
              <a:spcBef>
                <a:spcPts val="0"/>
              </a:spcBef>
              <a:buSzTx/>
              <a:buNone/>
              <a:defRPr i="1" sz="1386">
                <a:latin typeface="Calibri"/>
                <a:ea typeface="Calibri"/>
                <a:cs typeface="Calibri"/>
                <a:sym typeface="Calibri"/>
              </a:defRPr>
            </a:pPr>
            <a:r>
              <a:t>Il resto sarà tutto in moneta</a:t>
            </a:r>
            <a:r>
              <a:t>.</a:t>
            </a:r>
          </a:p>
        </p:txBody>
      </p:sp>
      <p:sp>
        <p:nvSpPr>
          <p:cNvPr id="225" name="Titolo 2"/>
          <p:cNvSpPr txBox="1"/>
          <p:nvPr>
            <p:ph type="title"/>
          </p:nvPr>
        </p:nvSpPr>
        <p:spPr>
          <a:xfrm>
            <a:off x="383701" y="429468"/>
            <a:ext cx="8060074" cy="3626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Come calcolare il resto</a:t>
            </a:r>
          </a:p>
        </p:txBody>
      </p:sp>
      <p:pic>
        <p:nvPicPr>
          <p:cNvPr id="226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2388" y="1262340"/>
            <a:ext cx="3222701" cy="1528454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8" name="Screenshot 2023-10-15 alle 17.16.09.png" descr="Screenshot 2023-10-15 alle 17.16.0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58628" y="3498954"/>
            <a:ext cx="882664" cy="477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Screenshot 2023-10-15 alle 17.17.10.png" descr="Screenshot 2023-10-15 alle 17.17.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1471" y="4968635"/>
            <a:ext cx="885746" cy="477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Google Shape;84;p13" descr="Google Shape;84;p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13069" y="6417612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olo 2"/>
          <p:cNvSpPr txBox="1"/>
          <p:nvPr>
            <p:ph type="title"/>
          </p:nvPr>
        </p:nvSpPr>
        <p:spPr>
          <a:xfrm>
            <a:off x="370928" y="310614"/>
            <a:ext cx="8072847" cy="42696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Ok… il resto è giusto?</a:t>
            </a:r>
          </a:p>
        </p:txBody>
      </p:sp>
      <p:pic>
        <p:nvPicPr>
          <p:cNvPr id="233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2732" y="1149842"/>
            <a:ext cx="2770978" cy="2342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magine 5" descr="Immagin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9077" y="3764350"/>
            <a:ext cx="2671405" cy="2276277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6" name="Testo"/>
          <p:cNvSpPr txBox="1"/>
          <p:nvPr/>
        </p:nvSpPr>
        <p:spPr>
          <a:xfrm>
            <a:off x="2264317" y="1426981"/>
            <a:ext cx="821117" cy="33273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              </a:t>
            </a:r>
          </a:p>
        </p:txBody>
      </p:sp>
      <p:sp>
        <p:nvSpPr>
          <p:cNvPr id="237" name="Testo"/>
          <p:cNvSpPr txBox="1"/>
          <p:nvPr/>
        </p:nvSpPr>
        <p:spPr>
          <a:xfrm>
            <a:off x="1284081" y="4260905"/>
            <a:ext cx="1068289" cy="30733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/>
            <a:r>
              <a:t>         </a:t>
            </a:r>
          </a:p>
        </p:txBody>
      </p:sp>
      <p:sp>
        <p:nvSpPr>
          <p:cNvPr id="238" name="Testo"/>
          <p:cNvSpPr/>
          <p:nvPr/>
        </p:nvSpPr>
        <p:spPr>
          <a:xfrm>
            <a:off x="2136095" y="4005629"/>
            <a:ext cx="846521" cy="332741"/>
          </a:xfrm>
          <a:prstGeom prst="rect">
            <a:avLst/>
          </a:prstGeom>
          <a:solidFill>
            <a:srgbClr val="FFFFFF"/>
          </a:solidFill>
          <a:ln w="25400">
            <a:solidFill>
              <a:srgbClr val="FF26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9" name="Breve esercitazione: calcolare il resto e verificare se è corretto…"/>
          <p:cNvSpPr txBox="1"/>
          <p:nvPr/>
        </p:nvSpPr>
        <p:spPr>
          <a:xfrm>
            <a:off x="3854246" y="1164205"/>
            <a:ext cx="4522397" cy="3481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Breve esercitazione: calcolare il resto e verificare se è corretto</a:t>
            </a: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1^ caso: il resto é di € ………… ed è …………………</a:t>
            </a: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2^ caso: il resto é di € ………… ed è …………………</a:t>
            </a:r>
          </a:p>
        </p:txBody>
      </p:sp>
      <p:pic>
        <p:nvPicPr>
          <p:cNvPr id="240" name="Google Shape;84;p13" descr="Google Shape;84;p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17714" y="6417610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egnaposto testo 1"/>
          <p:cNvSpPr txBox="1"/>
          <p:nvPr>
            <p:ph type="body" idx="1"/>
          </p:nvPr>
        </p:nvSpPr>
        <p:spPr>
          <a:xfrm>
            <a:off x="193431" y="1259997"/>
            <a:ext cx="8759770" cy="4657227"/>
          </a:xfrm>
          <a:prstGeom prst="rect">
            <a:avLst/>
          </a:prstGeom>
        </p:spPr>
        <p:txBody>
          <a:bodyPr/>
          <a:lstStyle/>
          <a:p>
            <a:pPr/>
          </a:p>
          <a:p>
            <a:pPr marL="0" indent="15240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Pagare con le banconote non sempre è comodo e sicuro</a:t>
            </a:r>
            <a:r>
              <a:rPr b="0"/>
              <a:t>. In alcuni casi è addirittura impossibile, come per gli acquisti on-line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Talvolta è più funzionale utilizzare invece del denaro contante la </a:t>
            </a:r>
            <a:r>
              <a:rPr b="1"/>
              <a:t>moneta elettronica</a:t>
            </a:r>
            <a:r>
              <a:t>: il primo lo teniamo nel portafoglio, mentre, la seconda l</a:t>
            </a:r>
            <a:r>
              <a:rPr b="1"/>
              <a:t>a usiamo attraverso strumenti di pagamento come le carte</a:t>
            </a:r>
            <a:r>
              <a:t>, che si distinguono in:</a:t>
            </a:r>
            <a:endParaRPr sz="600"/>
          </a:p>
          <a:p>
            <a:pPr marL="292768" indent="-140367">
              <a:buClrTx/>
              <a:buSzPct val="100000"/>
              <a:buFontTx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carta di debito</a:t>
            </a:r>
          </a:p>
          <a:p>
            <a:pPr marL="292768" indent="-140367">
              <a:buClrTx/>
              <a:buSzPct val="100000"/>
              <a:buFontTx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carta di credito</a:t>
            </a:r>
          </a:p>
          <a:p>
            <a:pPr marL="292768" indent="-140367">
              <a:buClrTx/>
              <a:buSzPct val="100000"/>
              <a:buFontTx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carta prepagata</a:t>
            </a:r>
          </a:p>
          <a:p>
            <a:pPr>
              <a:buSzPts val="1400"/>
              <a:buFont typeface="Calibri"/>
              <a:buChar char="➢"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Le </a:t>
            </a:r>
            <a:r>
              <a:rPr b="1"/>
              <a:t>principali operazioni che si possono fare con le carte</a:t>
            </a:r>
            <a:r>
              <a:t> sono:</a:t>
            </a:r>
          </a:p>
          <a:p>
            <a:pPr marL="292768" indent="-140367">
              <a:spcBef>
                <a:spcPts val="0"/>
              </a:spcBef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prelievo contante (ATM)</a:t>
            </a:r>
          </a:p>
          <a:p>
            <a:pPr marL="292768" indent="-140367">
              <a:spcBef>
                <a:spcPts val="0"/>
              </a:spcBef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acquisto beni e servizi presso esercenti convenzionati (POS)</a:t>
            </a:r>
          </a:p>
          <a:p>
            <a:pPr marL="292768" indent="-140367">
              <a:spcBef>
                <a:spcPts val="0"/>
              </a:spcBef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acquisto di beni e servizi via internet</a:t>
            </a:r>
          </a:p>
          <a:p>
            <a:pPr marL="292768" indent="-140367">
              <a:spcBef>
                <a:spcPts val="0"/>
              </a:spcBef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informazioni su saldo e movimenti</a:t>
            </a:r>
          </a:p>
          <a:p>
            <a:pPr marL="292768" indent="-140367">
              <a:spcBef>
                <a:spcPts val="0"/>
              </a:spcBef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versamento di contanti e assegni</a:t>
            </a:r>
          </a:p>
          <a:p>
            <a:pPr marL="292768" indent="-140367">
              <a:spcBef>
                <a:spcPts val="0"/>
              </a:spcBef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pagamento utenze e bollettini postali</a:t>
            </a:r>
          </a:p>
          <a:p>
            <a:pPr marL="292768" indent="-140367">
              <a:spcBef>
                <a:spcPts val="0"/>
              </a:spcBef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ricariche telefoniche</a:t>
            </a:r>
          </a:p>
        </p:txBody>
      </p:sp>
      <p:sp>
        <p:nvSpPr>
          <p:cNvPr id="245" name="Titolo 2"/>
          <p:cNvSpPr txBox="1"/>
          <p:nvPr>
            <p:ph type="title"/>
          </p:nvPr>
        </p:nvSpPr>
        <p:spPr>
          <a:xfrm>
            <a:off x="372838" y="348588"/>
            <a:ext cx="8070937" cy="40845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Pagare in contanti o con la carta</a:t>
            </a:r>
          </a:p>
        </p:txBody>
      </p:sp>
      <p:sp>
        <p:nvSpPr>
          <p:cNvPr id="246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7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4" y="6417610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74;p12"/>
          <p:cNvSpPr txBox="1"/>
          <p:nvPr>
            <p:ph type="title"/>
          </p:nvPr>
        </p:nvSpPr>
        <p:spPr>
          <a:xfrm>
            <a:off x="234000" y="475200"/>
            <a:ext cx="8690400" cy="306366"/>
          </a:xfrm>
          <a:prstGeom prst="rect">
            <a:avLst/>
          </a:prstGeom>
        </p:spPr>
        <p:txBody>
          <a:bodyPr/>
          <a:lstStyle>
            <a:lvl1pPr defTabSz="804672">
              <a:lnSpc>
                <a:spcPct val="78571"/>
              </a:lnSpc>
              <a:defRPr sz="2400"/>
            </a:lvl1pPr>
          </a:lstStyle>
          <a:p>
            <a:pPr/>
            <a:r>
              <a:t>Chi è UniGens?</a:t>
            </a:r>
          </a:p>
        </p:txBody>
      </p:sp>
      <p:sp>
        <p:nvSpPr>
          <p:cNvPr id="110" name="Google Shape;75;p12"/>
          <p:cNvSpPr txBox="1"/>
          <p:nvPr>
            <p:ph type="body" idx="1"/>
          </p:nvPr>
        </p:nvSpPr>
        <p:spPr>
          <a:xfrm>
            <a:off x="234000" y="1339198"/>
            <a:ext cx="8460000" cy="4416599"/>
          </a:xfrm>
          <a:prstGeom prst="rect">
            <a:avLst/>
          </a:prstGeom>
        </p:spPr>
        <p:txBody>
          <a:bodyPr/>
          <a:lstStyle/>
          <a:p>
            <a:pPr marL="0" indent="0" algn="just" defTabSz="905255">
              <a:spcBef>
                <a:spcPts val="0"/>
              </a:spcBef>
              <a:buSz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È un’</a:t>
            </a:r>
            <a:r>
              <a:rPr b="1">
                <a:solidFill>
                  <a:srgbClr val="00A197"/>
                </a:solidFill>
              </a:rPr>
              <a:t>Organizzazione di Volontariato (</a:t>
            </a:r>
            <a:r>
              <a:rPr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www.unigens.it</a:t>
            </a:r>
            <a:r>
              <a:rPr b="1">
                <a:solidFill>
                  <a:srgbClr val="00A197"/>
                </a:solidFill>
              </a:rPr>
              <a:t>) </a:t>
            </a:r>
            <a:r>
              <a:t>che:</a:t>
            </a: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 i="0"/>
              <a:t>persegue esclusivamente finalità di </a:t>
            </a:r>
            <a:r>
              <a:rPr b="1" i="0">
                <a:solidFill>
                  <a:srgbClr val="00A197"/>
                </a:solidFill>
              </a:rPr>
              <a:t>solidarietà</a:t>
            </a:r>
            <a:r>
              <a:rPr i="0">
                <a:solidFill>
                  <a:srgbClr val="009DBB"/>
                </a:solidFill>
              </a:rPr>
              <a:t> </a:t>
            </a:r>
            <a:r>
              <a:rPr b="1" i="0">
                <a:solidFill>
                  <a:srgbClr val="00A197"/>
                </a:solidFill>
              </a:rPr>
              <a:t>sociale</a:t>
            </a:r>
            <a:r>
              <a:t>“</a:t>
            </a:r>
            <a:endParaRPr b="1">
              <a:solidFill>
                <a:srgbClr val="00A197"/>
              </a:solidFill>
            </a:endParaRP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a</a:t>
            </a:r>
            <a:r>
              <a:t>d oggi conta su circa </a:t>
            </a:r>
            <a:r>
              <a:rPr b="1">
                <a:solidFill>
                  <a:srgbClr val="00A197"/>
                </a:solidFill>
              </a:rPr>
              <a:t>500</a:t>
            </a:r>
            <a:r>
              <a:rPr b="1"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volontari</a:t>
            </a:r>
            <a:r>
              <a:rPr b="1">
                <a:solidFill>
                  <a:srgbClr val="009DBB"/>
                </a:solidFill>
              </a:rPr>
              <a:t> </a:t>
            </a:r>
            <a:r>
              <a:t>attivi che, continuamente aggiornati con specifici percorsi formativi, </a:t>
            </a:r>
            <a:r>
              <a:rPr b="1">
                <a:solidFill>
                  <a:srgbClr val="00A197"/>
                </a:solidFill>
              </a:rPr>
              <a:t>mettono a disposizione competenze ed esperienze</a:t>
            </a:r>
            <a:r>
              <a:t> maturate in anni di attività nel settore bancario</a:t>
            </a: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“si propone di contribuire ai processi di </a:t>
            </a:r>
            <a:r>
              <a:rPr b="1">
                <a:solidFill>
                  <a:srgbClr val="00A197"/>
                </a:solidFill>
              </a:rPr>
              <a:t>sviluppo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umano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sociale</a:t>
            </a:r>
            <a:r>
              <a:rPr>
                <a:solidFill>
                  <a:srgbClr val="009DBB"/>
                </a:solidFill>
              </a:rPr>
              <a:t> </a:t>
            </a:r>
            <a:r>
              <a:t>ed </a:t>
            </a:r>
            <a:r>
              <a:rPr b="1">
                <a:solidFill>
                  <a:srgbClr val="00A197"/>
                </a:solidFill>
              </a:rPr>
              <a:t>economico</a:t>
            </a:r>
            <a:r>
              <a:rPr>
                <a:solidFill>
                  <a:srgbClr val="009DBB"/>
                </a:solidFill>
              </a:rPr>
              <a:t> </a:t>
            </a:r>
            <a:r>
              <a:t>supportando, educando ed assistendo persone, famiglie, ed enti in generale, al fine di migliorare la </a:t>
            </a:r>
            <a:r>
              <a:rPr b="1">
                <a:solidFill>
                  <a:srgbClr val="00A197"/>
                </a:solidFill>
              </a:rPr>
              <a:t>consapevolezza</a:t>
            </a:r>
            <a:r>
              <a:rPr>
                <a:solidFill>
                  <a:srgbClr val="009DBB"/>
                </a:solidFill>
              </a:rPr>
              <a:t> </a:t>
            </a:r>
            <a:r>
              <a:t>in </a:t>
            </a:r>
            <a:r>
              <a:rPr b="1">
                <a:solidFill>
                  <a:srgbClr val="00A197"/>
                </a:solidFill>
              </a:rPr>
              <a:t>ambito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finanziario</a:t>
            </a:r>
            <a:r>
              <a:rPr>
                <a:solidFill>
                  <a:srgbClr val="009DBB"/>
                </a:solidFill>
              </a:rPr>
              <a:t> </a:t>
            </a:r>
            <a:r>
              <a:t>e di </a:t>
            </a:r>
            <a:r>
              <a:rPr b="1">
                <a:solidFill>
                  <a:srgbClr val="00A197"/>
                </a:solidFill>
              </a:rPr>
              <a:t>accesso</a:t>
            </a:r>
            <a:r>
              <a:rPr>
                <a:solidFill>
                  <a:srgbClr val="009DBB"/>
                </a:solidFill>
              </a:rPr>
              <a:t> </a:t>
            </a:r>
            <a:r>
              <a:t>al </a:t>
            </a:r>
            <a:r>
              <a:rPr b="1">
                <a:solidFill>
                  <a:srgbClr val="00A197"/>
                </a:solidFill>
              </a:rPr>
              <a:t>credito</a:t>
            </a:r>
            <a:r>
              <a:t>“</a:t>
            </a:r>
            <a:endParaRPr b="1" i="1">
              <a:solidFill>
                <a:srgbClr val="00A197"/>
              </a:solidFill>
            </a:endParaRP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il</a:t>
            </a:r>
            <a:r>
              <a:t> </a:t>
            </a:r>
            <a:r>
              <a:rPr b="1">
                <a:solidFill>
                  <a:srgbClr val="00A197"/>
                </a:solidFill>
              </a:rPr>
              <a:t>principale</a:t>
            </a:r>
            <a:r>
              <a:t> </a:t>
            </a:r>
            <a:r>
              <a:rPr b="1">
                <a:solidFill>
                  <a:srgbClr val="00A197"/>
                </a:solidFill>
              </a:rPr>
              <a:t>ambito</a:t>
            </a:r>
            <a:r>
              <a:t> di intervento è l’educazione finanziaria con: </a:t>
            </a:r>
          </a:p>
          <a:p>
            <a:pPr lvl="1" marL="886395" indent="-528066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b="1" sz="1600">
                <a:solidFill>
                  <a:srgbClr val="00A19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interventi</a:t>
            </a:r>
            <a:r>
              <a:rPr b="0">
                <a:solidFill>
                  <a:srgbClr val="000000"/>
                </a:solidFill>
              </a:rPr>
              <a:t> di </a:t>
            </a:r>
            <a:r>
              <a:t>docenza</a:t>
            </a:r>
            <a:r>
              <a:rPr b="0">
                <a:solidFill>
                  <a:srgbClr val="000000"/>
                </a:solidFill>
              </a:rPr>
              <a:t> (studenti PCTO, studenti ITS, Università della Terza età, immigrati, detenuti a fine pena, ecc.) in </a:t>
            </a:r>
            <a:r>
              <a:t>presenza</a:t>
            </a:r>
            <a:r>
              <a:rPr b="0">
                <a:solidFill>
                  <a:srgbClr val="000000"/>
                </a:solidFill>
              </a:rPr>
              <a:t> o da </a:t>
            </a:r>
            <a:r>
              <a:t>remoto</a:t>
            </a:r>
          </a:p>
          <a:p>
            <a:pPr lvl="1" marL="886395" indent="-528066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b="1" sz="1600">
                <a:solidFill>
                  <a:srgbClr val="00A19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supporto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individuale</a:t>
            </a:r>
            <a:r>
              <a:rPr b="0">
                <a:solidFill>
                  <a:srgbClr val="000000"/>
                </a:solidFill>
              </a:rPr>
              <a:t> a </a:t>
            </a:r>
            <a:r>
              <a:t>piccoli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imprenditori</a:t>
            </a:r>
            <a:r>
              <a:rPr b="0">
                <a:solidFill>
                  <a:srgbClr val="000000"/>
                </a:solidFill>
              </a:rPr>
              <a:t> (attività propedeutiche, avvio attività, sviluppo del business)</a:t>
            </a: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Ha una </a:t>
            </a:r>
            <a:r>
              <a:rPr b="1">
                <a:solidFill>
                  <a:srgbClr val="00A197"/>
                </a:solidFill>
              </a:rPr>
              <a:t>sede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centrale</a:t>
            </a:r>
            <a:r>
              <a:t> a </a:t>
            </a:r>
            <a:r>
              <a:rPr b="1">
                <a:solidFill>
                  <a:srgbClr val="00A197"/>
                </a:solidFill>
              </a:rPr>
              <a:t>Milano</a:t>
            </a:r>
            <a:r>
              <a:rPr>
                <a:solidFill>
                  <a:srgbClr val="009DBB"/>
                </a:solidFill>
              </a:rPr>
              <a:t> </a:t>
            </a:r>
            <a:r>
              <a:t>e </a:t>
            </a:r>
            <a:r>
              <a:rPr b="1">
                <a:solidFill>
                  <a:srgbClr val="00A197"/>
                </a:solidFill>
              </a:rPr>
              <a:t>7</a:t>
            </a:r>
            <a:r>
              <a:rPr b="1"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sedi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secondarie</a:t>
            </a:r>
            <a:r>
              <a:rPr>
                <a:solidFill>
                  <a:srgbClr val="009DBB"/>
                </a:solidFill>
              </a:rPr>
              <a:t> </a:t>
            </a:r>
            <a:r>
              <a:t>(Milano, Torino, Verona, Bologna, Roma, Napoli, Palermo) </a:t>
            </a:r>
          </a:p>
        </p:txBody>
      </p:sp>
      <p:pic>
        <p:nvPicPr>
          <p:cNvPr id="111" name="Google Shape;76;p12" descr="Google Shape;76;p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5" y="6417610"/>
            <a:ext cx="1108570" cy="162003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oogle Shape;77;p12"/>
          <p:cNvSpPr txBox="1"/>
          <p:nvPr>
            <p:ph type="sldNum" sz="quarter" idx="4294967295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egnaposto testo 1"/>
          <p:cNvSpPr txBox="1"/>
          <p:nvPr>
            <p:ph type="body" idx="1"/>
          </p:nvPr>
        </p:nvSpPr>
        <p:spPr>
          <a:xfrm>
            <a:off x="171385" y="1019905"/>
            <a:ext cx="8570184" cy="4985243"/>
          </a:xfrm>
          <a:prstGeom prst="rect">
            <a:avLst/>
          </a:prstGeom>
        </p:spPr>
        <p:txBody>
          <a:bodyPr/>
          <a:lstStyle/>
          <a:p>
            <a:pPr marL="0" indent="15240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carta di debito</a:t>
            </a:r>
            <a:r>
              <a:t> (comunemente chiamata </a:t>
            </a:r>
            <a:r>
              <a:rPr b="1"/>
              <a:t>bancomat</a:t>
            </a:r>
            <a:r>
              <a:t>) è una </a:t>
            </a:r>
            <a:r>
              <a:rPr b="1"/>
              <a:t>tessera elettroniche collegata a un conto corrente</a:t>
            </a:r>
            <a:r>
              <a:t>, dotata di un codice segreto (il “PIN”, Personal Identification Number, numero di identità personale), con le quale si possono effettuare pagamenti senza contante o prelevare contante dalle apposite “macchinette”, gli ATM (Automated Teller Machine).</a:t>
            </a:r>
          </a:p>
          <a:p>
            <a:pPr marL="0" indent="152400" algn="just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carta di debito è</a:t>
            </a:r>
            <a:r>
              <a:rPr b="1"/>
              <a:t> caratterizzata dall’immediatezza dell'addebito sul conto corrente</a:t>
            </a:r>
            <a:r>
              <a:t> per ogni operazione effettuata. Per tale motivo </a:t>
            </a:r>
            <a:r>
              <a:rPr b="1"/>
              <a:t>questo metodo di pagamento viene anche chiamato "pay now”</a:t>
            </a:r>
            <a:r>
              <a:t>. </a:t>
            </a:r>
          </a:p>
          <a:p>
            <a:pPr marL="0" indent="152400" algn="just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 algn="just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È</a:t>
            </a:r>
            <a:r>
              <a:rPr b="0"/>
              <a:t> quindi </a:t>
            </a:r>
            <a:r>
              <a:t>necessario che sul conto corrente ci siano i soldi per prelevare contante o effettuare un acquisto</a:t>
            </a:r>
            <a:r>
              <a:rPr b="0"/>
              <a:t>.</a:t>
            </a:r>
          </a:p>
        </p:txBody>
      </p:sp>
      <p:sp>
        <p:nvSpPr>
          <p:cNvPr id="250" name="Titolo 2"/>
          <p:cNvSpPr txBox="1"/>
          <p:nvPr>
            <p:ph type="title"/>
          </p:nvPr>
        </p:nvSpPr>
        <p:spPr>
          <a:xfrm>
            <a:off x="344790" y="333594"/>
            <a:ext cx="8098984" cy="3819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carta di debito</a:t>
            </a:r>
          </a:p>
        </p:txBody>
      </p:sp>
      <p:pic>
        <p:nvPicPr>
          <p:cNvPr id="251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2292" y="3579200"/>
            <a:ext cx="3238932" cy="2093459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3" name="Testo"/>
          <p:cNvSpPr/>
          <p:nvPr/>
        </p:nvSpPr>
        <p:spPr>
          <a:xfrm>
            <a:off x="3203391" y="3729311"/>
            <a:ext cx="1426436" cy="2565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1100">
                <a:solidFill>
                  <a:srgbClr val="FFFFFF"/>
                </a:solidFill>
              </a:defRPr>
            </a:pPr>
          </a:p>
        </p:txBody>
      </p:sp>
      <p:pic>
        <p:nvPicPr>
          <p:cNvPr id="254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4" y="6417612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egnaposto testo 1"/>
          <p:cNvSpPr txBox="1"/>
          <p:nvPr>
            <p:ph type="body" idx="1"/>
          </p:nvPr>
        </p:nvSpPr>
        <p:spPr>
          <a:xfrm>
            <a:off x="171385" y="1019905"/>
            <a:ext cx="8570184" cy="4985243"/>
          </a:xfrm>
          <a:prstGeom prst="rect">
            <a:avLst/>
          </a:prstGeom>
        </p:spPr>
        <p:txBody>
          <a:bodyPr/>
          <a:lstStyle/>
          <a:p>
            <a:pPr marL="0" indent="15240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carta di credito è una </a:t>
            </a:r>
            <a:r>
              <a:t>tessera elettronica collegata a un conto corrente, dotata di un codice segreto (PIN) e funziona in modo simile alle carte di debito. </a:t>
            </a:r>
          </a:p>
          <a:p>
            <a:pPr marL="0" indent="152400" algn="just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Si differenzia da quest’ultima in quanto l’</a:t>
            </a:r>
            <a:r>
              <a:rPr b="1"/>
              <a:t>addebito sul conto collegato avviene il mese successivo alla spesa</a:t>
            </a:r>
            <a:r>
              <a:t>. Per tale motivo </a:t>
            </a:r>
            <a:r>
              <a:rPr b="1"/>
              <a:t>questo metodo di pagamento viene anche chiamato "pay later”</a:t>
            </a:r>
            <a:r>
              <a:t>. </a:t>
            </a:r>
          </a:p>
          <a:p>
            <a:pPr marL="0" indent="15240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Ha la </a:t>
            </a:r>
            <a:r>
              <a:rPr b="1"/>
              <a:t>caratteristica di attingere a un “credito” che viene restituito alla banca di mese in mese</a:t>
            </a:r>
            <a:r>
              <a:t>, anziché di volta in volta e, quindi, si possono fare acquisti anche se in quel momento sul conto non c’è il denaro necessario. </a:t>
            </a:r>
          </a:p>
          <a:p>
            <a:pPr marL="0" indent="152400" algn="just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Bisogna comunque </a:t>
            </a:r>
            <a:r>
              <a:rPr b="1"/>
              <a:t>stare attenti a tenere le spese sotto controllo e avere i soldi sul conto corrente quando arriva l’addebito</a:t>
            </a:r>
            <a:r>
              <a:t>! </a:t>
            </a:r>
          </a:p>
        </p:txBody>
      </p:sp>
      <p:sp>
        <p:nvSpPr>
          <p:cNvPr id="257" name="Titolo 2"/>
          <p:cNvSpPr txBox="1"/>
          <p:nvPr>
            <p:ph type="title"/>
          </p:nvPr>
        </p:nvSpPr>
        <p:spPr>
          <a:xfrm>
            <a:off x="341701" y="432037"/>
            <a:ext cx="8102073" cy="37844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carta di credito</a:t>
            </a:r>
          </a:p>
        </p:txBody>
      </p:sp>
      <p:pic>
        <p:nvPicPr>
          <p:cNvPr id="258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9349" y="3916024"/>
            <a:ext cx="3016009" cy="1920766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0" name="Testo"/>
          <p:cNvSpPr/>
          <p:nvPr/>
        </p:nvSpPr>
        <p:spPr>
          <a:xfrm>
            <a:off x="3271932" y="3994875"/>
            <a:ext cx="2081659" cy="2311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900">
                <a:solidFill>
                  <a:srgbClr val="FFFFFF"/>
                </a:solidFill>
              </a:defRPr>
            </a:pPr>
          </a:p>
        </p:txBody>
      </p:sp>
      <p:pic>
        <p:nvPicPr>
          <p:cNvPr id="261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3069" y="6417612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egnaposto testo 1"/>
          <p:cNvSpPr txBox="1"/>
          <p:nvPr>
            <p:ph type="body" idx="1"/>
          </p:nvPr>
        </p:nvSpPr>
        <p:spPr>
          <a:xfrm>
            <a:off x="153612" y="1207890"/>
            <a:ext cx="8570185" cy="4442220"/>
          </a:xfrm>
          <a:prstGeom prst="rect">
            <a:avLst/>
          </a:prstGeom>
        </p:spPr>
        <p:txBody>
          <a:bodyPr/>
          <a:lstStyle/>
          <a:p>
            <a:pPr marL="0" indent="15240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carta prepagata</a:t>
            </a:r>
            <a:r>
              <a:t> viene </a:t>
            </a:r>
            <a:r>
              <a:rPr b="1"/>
              <a:t>“caricata” in anticipo con i soldi che si vogliono spendere</a:t>
            </a:r>
            <a:r>
              <a:t> ("pay before”) e consente quindi di tenere sempre sotto controllo le spese.</a:t>
            </a:r>
          </a:p>
          <a:p>
            <a:pPr marL="0" indent="15240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Per tale motivo </a:t>
            </a:r>
            <a:r>
              <a:rPr b="1"/>
              <a:t>questo metodo di pagamento viene anche chiamato "pay before”</a:t>
            </a:r>
            <a:r>
              <a:t>.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È uno </a:t>
            </a:r>
            <a:r>
              <a:rPr b="1"/>
              <a:t>strumento non collegato a un conto corrente</a:t>
            </a:r>
            <a:r>
              <a:t> ed è quindi </a:t>
            </a:r>
            <a:r>
              <a:rPr b="1"/>
              <a:t>adatto per chi deve abituarsi alla gestione del denaro senza rischiare di spendere più del previsto</a:t>
            </a:r>
            <a:r>
              <a:t> o </a:t>
            </a:r>
            <a:r>
              <a:rPr b="1"/>
              <a:t>per fare acquisti in internet</a:t>
            </a:r>
            <a:r>
              <a:t>.</a:t>
            </a:r>
          </a:p>
        </p:txBody>
      </p:sp>
      <p:sp>
        <p:nvSpPr>
          <p:cNvPr id="264" name="Titolo 2"/>
          <p:cNvSpPr txBox="1"/>
          <p:nvPr>
            <p:ph type="title"/>
          </p:nvPr>
        </p:nvSpPr>
        <p:spPr>
          <a:xfrm>
            <a:off x="280262" y="438042"/>
            <a:ext cx="8163512" cy="40613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carta prepagata</a:t>
            </a:r>
          </a:p>
        </p:txBody>
      </p:sp>
      <p:sp>
        <p:nvSpPr>
          <p:cNvPr id="265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6" name="Screenshot 2023-10-15 alle 18.51.58.png" descr="Screenshot 2023-10-15 alle 18.51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6652" y="3029480"/>
            <a:ext cx="3220039" cy="2121659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esto"/>
          <p:cNvSpPr/>
          <p:nvPr/>
        </p:nvSpPr>
        <p:spPr>
          <a:xfrm>
            <a:off x="2716800" y="3168693"/>
            <a:ext cx="1932411" cy="307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68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4" y="6417610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egnaposto testo 1"/>
          <p:cNvSpPr txBox="1"/>
          <p:nvPr>
            <p:ph type="body" idx="1"/>
          </p:nvPr>
        </p:nvSpPr>
        <p:spPr>
          <a:xfrm>
            <a:off x="153612" y="1207890"/>
            <a:ext cx="8570185" cy="4442220"/>
          </a:xfrm>
          <a:prstGeom prst="rect">
            <a:avLst/>
          </a:prstGeom>
        </p:spPr>
        <p:txBody>
          <a:bodyPr/>
          <a:lstStyle/>
          <a:p>
            <a:pPr marL="0" indent="15240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" name="Titolo 2"/>
          <p:cNvSpPr txBox="1"/>
          <p:nvPr>
            <p:ph type="title"/>
          </p:nvPr>
        </p:nvSpPr>
        <p:spPr>
          <a:xfrm>
            <a:off x="280262" y="438042"/>
            <a:ext cx="8163512" cy="4061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Seguiamo questo video…..La moneta elettronica</a:t>
            </a:r>
          </a:p>
        </p:txBody>
      </p:sp>
      <p:sp>
        <p:nvSpPr>
          <p:cNvPr id="272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3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La moneta elettronica.mp4" descr="La moneta elettronica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0643" y="1135127"/>
            <a:ext cx="8340626" cy="4691603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Video realizzato da Hub Scuola, disponibile all’indirizzo: https://www.youtube.com/watch?v=jSTbVnxARYQ)"/>
          <p:cNvSpPr txBox="1"/>
          <p:nvPr/>
        </p:nvSpPr>
        <p:spPr>
          <a:xfrm>
            <a:off x="63690" y="5857947"/>
            <a:ext cx="5794744" cy="228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t>Video realizzato da Hub Scuola, disponibile all’indirizzo: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https://www.youtube.com/watch?v=jSTbVnxARYQ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66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74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7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egnaposto testo 1"/>
          <p:cNvSpPr txBox="1"/>
          <p:nvPr>
            <p:ph type="body" sz="half" idx="1"/>
          </p:nvPr>
        </p:nvSpPr>
        <p:spPr>
          <a:xfrm>
            <a:off x="257350" y="1160584"/>
            <a:ext cx="8695853" cy="1613680"/>
          </a:xfrm>
          <a:prstGeom prst="rect">
            <a:avLst/>
          </a:prstGeom>
        </p:spPr>
        <p:txBody>
          <a:bodyPr/>
          <a:lstStyle>
            <a:lvl1pPr marL="0" indent="152400">
              <a:buSzTx/>
              <a:buNone/>
            </a:lvl1pPr>
          </a:lstStyle>
          <a:p>
            <a:pPr/>
            <a:r>
              <a:t>Per finire un semplice problema:</a:t>
            </a:r>
          </a:p>
        </p:txBody>
      </p:sp>
      <p:sp>
        <p:nvSpPr>
          <p:cNvPr id="278" name="Titolo 2"/>
          <p:cNvSpPr txBox="1"/>
          <p:nvPr>
            <p:ph type="title"/>
          </p:nvPr>
        </p:nvSpPr>
        <p:spPr>
          <a:xfrm>
            <a:off x="376516" y="502468"/>
            <a:ext cx="8067259" cy="38901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Il dilemma ……. del prelievo all’ATM</a:t>
            </a:r>
          </a:p>
        </p:txBody>
      </p:sp>
      <p:pic>
        <p:nvPicPr>
          <p:cNvPr id="279" name="Immagine 3" descr="Immagin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8002" y="1472738"/>
            <a:ext cx="5767878" cy="4566233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1" name="Google Shape;84;p13" descr="Google Shape;84;p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50991" y="6417610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458;p38" descr="Google Shape;458;p38"/>
          <p:cNvPicPr>
            <a:picLocks noChangeAspect="1"/>
          </p:cNvPicPr>
          <p:nvPr/>
        </p:nvPicPr>
        <p:blipFill>
          <a:blip r:embed="rId2">
            <a:extLst/>
          </a:blip>
          <a:srcRect l="0" t="0" r="32701" b="0"/>
          <a:stretch>
            <a:fillRect/>
          </a:stretch>
        </p:blipFill>
        <p:spPr>
          <a:xfrm>
            <a:off x="-2" y="-12700"/>
            <a:ext cx="9144004" cy="428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Google Shape;461;p38" descr="Google Shape;461;p3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9999" y="6120000"/>
            <a:ext cx="2463485" cy="360004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Google Shape;462;p38"/>
          <p:cNvSpPr txBox="1"/>
          <p:nvPr>
            <p:ph type="ctrTitle"/>
          </p:nvPr>
        </p:nvSpPr>
        <p:spPr>
          <a:xfrm>
            <a:off x="2401950" y="1596407"/>
            <a:ext cx="4340100" cy="456728"/>
          </a:xfrm>
          <a:prstGeom prst="rect">
            <a:avLst/>
          </a:prstGeom>
        </p:spPr>
        <p:txBody>
          <a:bodyPr/>
          <a:lstStyle>
            <a:lvl1pPr defTabSz="731519">
              <a:lnSpc>
                <a:spcPct val="72727"/>
              </a:lnSpc>
              <a:defRPr i="1" sz="3500">
                <a:solidFill>
                  <a:srgbClr val="FFFFFF"/>
                </a:solidFill>
              </a:defRPr>
            </a:lvl1pPr>
          </a:lstStyle>
          <a:p>
            <a:pPr/>
            <a:r>
              <a:t>Grazie per l’attenzione!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82;p13"/>
          <p:cNvSpPr txBox="1"/>
          <p:nvPr>
            <p:ph type="body" idx="1"/>
          </p:nvPr>
        </p:nvSpPr>
        <p:spPr>
          <a:xfrm>
            <a:off x="233998" y="1291925"/>
            <a:ext cx="8690404" cy="42741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defTabSz="731519">
              <a:lnSpc>
                <a:spcPct val="80000"/>
              </a:lnSpc>
              <a:spcBef>
                <a:spcPts val="0"/>
              </a:spcBef>
              <a:buSzTx/>
              <a:buNone/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r>
              <a:t>“ll presente modulo formativo (di seguito “Modulo”) ha solo finalità didattiche. Le stime e le valutazioni contenute nel presente Modulo rappresentano l’opinione autonoma e indipendente di UniGens – Organizzazione di Volontariato (di seguito “UniGens”) e si basano su dati e informazioni tratte da fonti che UniGens ritiene attendibili (che vengono specificamente citate), ma sulle quali non rilascia alcuna garanzia e non si assume alcuna responsabilità circa la loro completezza, correttezza e veridicità. I contenuti del Modulo sono offerti da UniGens puramente a scopo didattico/informativo e non devono essere considerati in alcun modo sostitutivi di una eventuale specifica e personale consulenza rilasciata  da Istituti di  Credito direttamente al singolo interessato. Le informazioni e i dati forniti sono da considerarsi aggiornati alla data riportata nel Modulo.</a:t>
            </a:r>
          </a:p>
          <a:p>
            <a:pPr marL="0" indent="0" algn="just" defTabSz="731519">
              <a:lnSpc>
                <a:spcPct val="80000"/>
              </a:lnSpc>
              <a:spcBef>
                <a:spcPts val="0"/>
              </a:spcBef>
              <a:buSzTx/>
              <a:buNone/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br/>
            <a:r>
              <a:t>UniGens si riserva il diritto di aggiornare/modificare i dati e le informazioni espresse nel Modulo in qualsiasi momento senza alcun preavviso.</a:t>
            </a:r>
          </a:p>
          <a:p>
            <a:pPr marL="0" indent="0" algn="just" defTabSz="731519">
              <a:lnSpc>
                <a:spcPct val="80000"/>
              </a:lnSpc>
              <a:spcBef>
                <a:spcPts val="0"/>
              </a:spcBef>
              <a:buSzTx/>
              <a:buNone/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br/>
            <a:r>
              <a:t>I contenuti del Modulo - comprensivi di dati, notizie, informazioni, immagini, grafici, disegni, marchi e nomi a dominio - sono di proprietà di UniGens, se non diversamente indicato, coperti da copyright e dalla normativa in materia di proprietà industriale. Non è concessa alcuna licenza né diritto d'uso e pertanto non è consentito riprodurne i contenuti, in tutto o in parte, su alcun supporto, copiarli, pubblicarli e utilizzarli a scopo commerciale senza preventiva autorizzazione scritta di UniGens, salva la possibilità di farne copia per uso esclusivamente personale”.</a:t>
            </a:r>
          </a:p>
        </p:txBody>
      </p:sp>
      <p:sp>
        <p:nvSpPr>
          <p:cNvPr id="115" name="Google Shape;83;p13"/>
          <p:cNvSpPr txBox="1"/>
          <p:nvPr>
            <p:ph type="title"/>
          </p:nvPr>
        </p:nvSpPr>
        <p:spPr>
          <a:xfrm>
            <a:off x="234000" y="475200"/>
            <a:ext cx="8690400" cy="306366"/>
          </a:xfrm>
          <a:prstGeom prst="rect">
            <a:avLst/>
          </a:prstGeom>
        </p:spPr>
        <p:txBody>
          <a:bodyPr/>
          <a:lstStyle>
            <a:lvl1pPr defTabSz="804672">
              <a:lnSpc>
                <a:spcPct val="78571"/>
              </a:lnSpc>
              <a:defRPr sz="2400"/>
            </a:lvl1pPr>
          </a:lstStyle>
          <a:p>
            <a:pPr/>
            <a:r>
              <a:t>Disclaimer</a:t>
            </a:r>
          </a:p>
        </p:txBody>
      </p:sp>
      <p:pic>
        <p:nvPicPr>
          <p:cNvPr id="116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5" y="6417610"/>
            <a:ext cx="1108570" cy="162003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Google Shape;86;p13"/>
          <p:cNvSpPr txBox="1"/>
          <p:nvPr>
            <p:ph type="sldNum" sz="quarter" idx="4294967295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egnaposto numero diapositiva 1"/>
          <p:cNvSpPr txBox="1"/>
          <p:nvPr>
            <p:ph type="sldNum" sz="quarter" idx="4294967295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0" name="Segnaposto testo 2"/>
          <p:cNvSpPr txBox="1"/>
          <p:nvPr>
            <p:ph type="body" idx="1"/>
          </p:nvPr>
        </p:nvSpPr>
        <p:spPr>
          <a:xfrm>
            <a:off x="228694" y="1200985"/>
            <a:ext cx="8479327" cy="4456030"/>
          </a:xfrm>
          <a:prstGeom prst="rect">
            <a:avLst/>
          </a:prstGeom>
        </p:spPr>
        <p:txBody>
          <a:bodyPr/>
          <a:lstStyle/>
          <a:p>
            <a:pPr marL="0" indent="94488" defTabSz="566927">
              <a:lnSpc>
                <a:spcPct val="90000"/>
              </a:lnSpc>
              <a:spcBef>
                <a:spcPts val="100"/>
              </a:spcBef>
              <a:buSzTx/>
              <a:buNone/>
              <a:defRPr sz="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81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moneta</a:t>
            </a:r>
            <a:r>
              <a:t> che oggi utilizziamo (moneta legale) è l’</a:t>
            </a:r>
            <a:r>
              <a:rPr b="1"/>
              <a:t>euro (€). </a:t>
            </a:r>
            <a:r>
              <a:rPr b="1"/>
              <a:t>I</a:t>
            </a:r>
            <a:r>
              <a:rPr b="1"/>
              <a:t>l</a:t>
            </a:r>
            <a:r>
              <a:rPr b="1"/>
              <a:t> contante è entrato in circolazione il 1</a:t>
            </a:r>
            <a:r>
              <a:rPr b="1" baseline="30000"/>
              <a:t>o</a:t>
            </a:r>
            <a:r>
              <a:rPr b="1"/>
              <a:t> gennaio 2002</a:t>
            </a:r>
            <a:r>
              <a:t>, quando ha sostituito le banconote e le monete denominate nelle valute nazionali (lira italiana, franco belga, marco tedesco...) a un tasso di conversione fisso (il tasso di cambio di 1 euro è 1.936,27 lire).</a:t>
            </a:r>
          </a:p>
          <a:p>
            <a:pPr marL="0" indent="0">
              <a:lnSpc>
                <a:spcPct val="81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81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moneta è:</a:t>
            </a:r>
          </a:p>
          <a:p>
            <a:pPr marL="285750" indent="-285750">
              <a:lnSpc>
                <a:spcPct val="81000"/>
              </a:lnSpc>
              <a:buClrTx/>
              <a:buSzPct val="1000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mezzo di scambio</a:t>
            </a:r>
            <a:r>
              <a:t> (o mezzo di pagamento)</a:t>
            </a:r>
          </a:p>
          <a:p>
            <a:pPr marL="285750" indent="-285750">
              <a:lnSpc>
                <a:spcPct val="81000"/>
              </a:lnSpc>
              <a:buClrTx/>
              <a:buSzPct val="100000"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unità di conto</a:t>
            </a:r>
          </a:p>
          <a:p>
            <a:pPr marL="285750" indent="-285750">
              <a:lnSpc>
                <a:spcPct val="81000"/>
              </a:lnSpc>
              <a:buClrTx/>
              <a:buSzPct val="100000"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riserva di valore</a:t>
            </a:r>
          </a:p>
          <a:p>
            <a:pPr marL="0" indent="0">
              <a:lnSpc>
                <a:spcPct val="81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I guadagni percepiti in un determinato lasso di tempo formano il reddito. </a:t>
            </a: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Il reddito è formato</a:t>
            </a:r>
            <a:r>
              <a:t> dallo </a:t>
            </a:r>
            <a:r>
              <a:rPr b="1"/>
              <a:t>stipendio da dipendente</a:t>
            </a:r>
            <a:r>
              <a:t> ma anche dai </a:t>
            </a:r>
            <a:r>
              <a:rPr b="1"/>
              <a:t>guadagni che derivano da un'attività di lavoro autonomo</a:t>
            </a:r>
            <a:r>
              <a:t> o </a:t>
            </a:r>
            <a:r>
              <a:rPr b="1"/>
              <a:t>d’impresa</a:t>
            </a:r>
            <a:r>
              <a:t> o da </a:t>
            </a:r>
            <a:r>
              <a:rPr b="1"/>
              <a:t>altri tipi di rendite</a:t>
            </a:r>
            <a:r>
              <a:t>, come ad esempio l'affitto di un immobile.</a:t>
            </a: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E’ sempre </a:t>
            </a:r>
            <a:r>
              <a:rPr b="1"/>
              <a:t>opportuno adattare le spese ai guadagni ottenuti</a:t>
            </a:r>
            <a:r>
              <a:t>, altrimenti  si corre il rischio di vivere al di sopra delle proprie possibilità per poi ritrovarsi con debiti da pagare.</a:t>
            </a:r>
            <a:endParaRPr>
              <a:solidFill>
                <a:srgbClr val="4D5156"/>
              </a:solidFill>
            </a:endParaR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Primo passo essenziale: </a:t>
            </a:r>
            <a:r>
              <a:rPr b="1"/>
              <a:t>non confondere i</a:t>
            </a:r>
            <a:r>
              <a:t> </a:t>
            </a:r>
            <a:r>
              <a:rPr b="1"/>
              <a:t>bisogni</a:t>
            </a:r>
            <a:r>
              <a:t>, ciò di cui non possiamo fare a meno, </a:t>
            </a:r>
            <a:r>
              <a:rPr b="1"/>
              <a:t>con i </a:t>
            </a:r>
            <a:r>
              <a:rPr b="1"/>
              <a:t>desideri</a:t>
            </a:r>
            <a:r>
              <a:t>, quello che ci piacerebbe avere</a:t>
            </a:r>
          </a:p>
        </p:txBody>
      </p:sp>
      <p:sp>
        <p:nvSpPr>
          <p:cNvPr id="121" name="Titolo 3"/>
          <p:cNvSpPr txBox="1"/>
          <p:nvPr>
            <p:ph type="title"/>
          </p:nvPr>
        </p:nvSpPr>
        <p:spPr>
          <a:xfrm>
            <a:off x="257352" y="376744"/>
            <a:ext cx="8233734" cy="4743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Riassunto degli argomenti trattati nel 1 ^ modulo                       1/2</a:t>
            </a:r>
          </a:p>
        </p:txBody>
      </p:sp>
      <p:pic>
        <p:nvPicPr>
          <p:cNvPr id="122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4" y="6417612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egnaposto numero diapositiva 1"/>
          <p:cNvSpPr txBox="1"/>
          <p:nvPr>
            <p:ph type="sldNum" sz="quarter" idx="4294967295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5" name="Segnaposto testo 2"/>
          <p:cNvSpPr txBox="1"/>
          <p:nvPr>
            <p:ph type="body" idx="1"/>
          </p:nvPr>
        </p:nvSpPr>
        <p:spPr>
          <a:xfrm>
            <a:off x="228694" y="1200985"/>
            <a:ext cx="8479327" cy="4456030"/>
          </a:xfrm>
          <a:prstGeom prst="rect">
            <a:avLst/>
          </a:prstGeom>
        </p:spPr>
        <p:txBody>
          <a:bodyPr/>
          <a:lstStyle/>
          <a:p>
            <a:pPr marL="0" indent="94488" defTabSz="566927">
              <a:spcBef>
                <a:spcPts val="100"/>
              </a:spcBef>
              <a:buSzTx/>
              <a:buNone/>
              <a:defRPr sz="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566927">
              <a:spcBef>
                <a:spcPts val="10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Il prezzo è</a:t>
            </a:r>
            <a:r>
              <a:rPr b="0"/>
              <a:t> </a:t>
            </a:r>
            <a:r>
              <a:t>la quantità di moneta necessaria per acquistare un bene o un servizio</a:t>
            </a:r>
            <a:r>
              <a:rPr b="0"/>
              <a:t>. In linea generale il </a:t>
            </a:r>
            <a:r>
              <a:t>prezzo</a:t>
            </a:r>
            <a:r>
              <a:rPr b="0"/>
              <a:t> di un prodotto o servizio è  </a:t>
            </a:r>
          </a:p>
          <a:p>
            <a:pPr marL="0" indent="0" defTabSz="566927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				</a:t>
            </a:r>
            <a:r>
              <a:rPr b="1"/>
              <a:t>P=Costo di produzione + Margine di guadagno</a:t>
            </a:r>
            <a:r>
              <a:t> (%)</a:t>
            </a:r>
          </a:p>
          <a:p>
            <a:pPr marL="0" indent="0" defTabSz="566927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566927">
              <a:spcBef>
                <a:spcPts val="10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La quantità domandata di un bene aumenta quando il prezzo diminuisce</a:t>
            </a:r>
          </a:p>
          <a:p>
            <a:pPr marL="0" indent="0" defTabSz="566927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Infatti, quando il </a:t>
            </a:r>
            <a:r>
              <a:t>prezzo</a:t>
            </a:r>
            <a:r>
              <a:t> è </a:t>
            </a:r>
            <a:r>
              <a:t>alto</a:t>
            </a:r>
            <a:r>
              <a:t> </a:t>
            </a:r>
            <a:r>
              <a:t>solo una parte di chi vuole comprare quel bene (domanda) è pronta a comprare  effettivamente il bene in vendita (offerta)</a:t>
            </a:r>
            <a:r>
              <a:t>, mentre quando il </a:t>
            </a:r>
            <a:r>
              <a:t>prezzo</a:t>
            </a:r>
            <a:r>
              <a:t> è più </a:t>
            </a:r>
            <a:r>
              <a:t>basso</a:t>
            </a:r>
            <a:r>
              <a:t> </a:t>
            </a:r>
            <a:r>
              <a:t>più persone si aggiungono ai compratori</a:t>
            </a:r>
            <a:r>
              <a:t> e la quantità domandata risulta perciò maggiore.</a:t>
            </a:r>
          </a:p>
          <a:p>
            <a:pPr marL="0" indent="0" defTabSz="566927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566927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potere d'acquisto</a:t>
            </a:r>
            <a:r>
              <a:t> rappresenta </a:t>
            </a:r>
            <a:r>
              <a:rPr b="1"/>
              <a:t>la quantità di beni e servizi che possono essere acquistati con una unità di moneta.</a:t>
            </a:r>
          </a:p>
          <a:p>
            <a:pPr marL="0" indent="0" defTabSz="566927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Una formula con la quale è possibile fare una sintesi del potere d’acquisto è:</a:t>
            </a:r>
          </a:p>
          <a:p>
            <a:pPr marL="0" indent="0" algn="ctr" defTabSz="566927">
              <a:spcBef>
                <a:spcPts val="10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Pa = 1/P</a:t>
            </a:r>
          </a:p>
          <a:p>
            <a:pPr marL="0" indent="0" defTabSz="566927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n</a:t>
            </a:r>
            <a:r>
              <a:t>ella quale </a:t>
            </a:r>
            <a:r>
              <a:rPr b="1"/>
              <a:t>Pa</a:t>
            </a:r>
            <a:r>
              <a:t> indica il potere d’acquisto e </a:t>
            </a:r>
            <a:r>
              <a:rPr b="1"/>
              <a:t>P</a:t>
            </a:r>
            <a:r>
              <a:t> il prezzo della merce. Le due grandezze sono inversamente proporzionali.</a:t>
            </a:r>
          </a:p>
          <a:p>
            <a:pPr marL="0" indent="150876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Si ha i</a:t>
            </a:r>
            <a:r>
              <a:rPr b="1"/>
              <a:t>nflazione</a:t>
            </a:r>
            <a:r>
              <a:t> quando </a:t>
            </a:r>
            <a:r>
              <a:rPr b="1"/>
              <a:t>si registra un rincaro di ampia portata, che non si limita a singole voci di spesa</a:t>
            </a:r>
            <a:r>
              <a:t>. 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Questo significa che </a:t>
            </a:r>
            <a:r>
              <a:rPr b="1"/>
              <a:t>con un euro si possono acquistare oggi meno beni e servizi rispetto al passato</a:t>
            </a:r>
            <a:r>
              <a:t>. 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In altre parole, </a:t>
            </a:r>
            <a:r>
              <a:rPr b="1"/>
              <a:t>l’inflazione riduce il potere d’acquisto della moneta nel tempo.</a:t>
            </a:r>
          </a:p>
        </p:txBody>
      </p:sp>
      <p:sp>
        <p:nvSpPr>
          <p:cNvPr id="126" name="Titolo 3"/>
          <p:cNvSpPr txBox="1"/>
          <p:nvPr>
            <p:ph type="title"/>
          </p:nvPr>
        </p:nvSpPr>
        <p:spPr>
          <a:xfrm>
            <a:off x="257352" y="376744"/>
            <a:ext cx="8233734" cy="4743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Riassunto degli argomenti trattati nel 1 ^ modulo                       2/2</a:t>
            </a:r>
          </a:p>
        </p:txBody>
      </p:sp>
      <p:pic>
        <p:nvPicPr>
          <p:cNvPr id="127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4" y="6417610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egnaposto numero diapositiva 1"/>
          <p:cNvSpPr txBox="1"/>
          <p:nvPr>
            <p:ph type="sldNum" sz="quarter" idx="4294967295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0" name="Segnaposto testo 2"/>
          <p:cNvSpPr txBox="1"/>
          <p:nvPr>
            <p:ph type="body" idx="1"/>
          </p:nvPr>
        </p:nvSpPr>
        <p:spPr>
          <a:xfrm>
            <a:off x="228694" y="1200985"/>
            <a:ext cx="8479327" cy="4456030"/>
          </a:xfrm>
          <a:prstGeom prst="rect">
            <a:avLst/>
          </a:prstGeom>
        </p:spPr>
        <p:txBody>
          <a:bodyPr/>
          <a:lstStyle/>
          <a:p>
            <a:pPr marL="0" indent="94488" defTabSz="566927">
              <a:spcBef>
                <a:spcPts val="100"/>
              </a:spcBef>
              <a:buSz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94488" defTabSz="566927">
              <a:spcBef>
                <a:spcPts val="100"/>
              </a:spcBef>
              <a:buSzTx/>
              <a:buNone/>
              <a:defRPr b="1" sz="1600">
                <a:latin typeface="Calibri"/>
                <a:ea typeface="Calibri"/>
                <a:cs typeface="Calibri"/>
                <a:sym typeface="Calibri"/>
              </a:defRPr>
            </a:pPr>
            <a:r>
              <a:t>Comprendere il valore del denaro</a:t>
            </a:r>
            <a:r>
              <a:rPr b="0"/>
              <a:t>:</a:t>
            </a:r>
          </a:p>
          <a:p>
            <a:pPr marL="283462" indent="-188975" defTabSz="566927">
              <a:spcBef>
                <a:spcPts val="100"/>
              </a:spcBef>
              <a:buClr>
                <a:srgbClr val="000000"/>
              </a:buClr>
              <a:buSzPts val="1600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conoscere il concetto di «bene pubblico» e sapere che il costo è sostenuto dalla collettività</a:t>
            </a:r>
          </a:p>
          <a:p>
            <a:pPr marL="0" indent="0" defTabSz="566927">
              <a:spcBef>
                <a:spcPts val="100"/>
              </a:spcBef>
              <a:buSz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94488" defTabSz="566927">
              <a:spcBef>
                <a:spcPts val="100"/>
              </a:spcBef>
              <a:buSzTx/>
              <a:buNone/>
              <a:defRPr b="1" sz="1600">
                <a:latin typeface="Calibri"/>
                <a:ea typeface="Calibri"/>
                <a:cs typeface="Calibri"/>
                <a:sym typeface="Calibri"/>
              </a:defRPr>
            </a:pPr>
            <a:r>
              <a:t>Gestire e controllare le transazioni di carattere economico-finanziario</a:t>
            </a:r>
            <a:r>
              <a:rPr b="0"/>
              <a:t>:</a:t>
            </a:r>
          </a:p>
          <a:p>
            <a:pPr marL="283462" indent="-188975" defTabSz="566927">
              <a:spcBef>
                <a:spcPts val="100"/>
              </a:spcBef>
              <a:buClr>
                <a:srgbClr val="000000"/>
              </a:buClr>
              <a:buSzPts val="1600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saper definire un prezzo unitario</a:t>
            </a:r>
          </a:p>
          <a:p>
            <a:pPr marL="283462" indent="-188975" defTabSz="566927">
              <a:spcBef>
                <a:spcPts val="100"/>
              </a:spcBef>
              <a:buClr>
                <a:srgbClr val="000000"/>
              </a:buClr>
              <a:buSzPts val="1600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utilizzare contanti e calcolare correttamente un resto</a:t>
            </a:r>
          </a:p>
          <a:p>
            <a:pPr marL="283462" indent="-188975" defTabSz="566927">
              <a:spcBef>
                <a:spcPts val="100"/>
              </a:spcBef>
              <a:buClr>
                <a:srgbClr val="000000"/>
              </a:buClr>
              <a:buSzPts val="1600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conoscere l’esistenza di pagamenti alternativi al contante</a:t>
            </a:r>
          </a:p>
        </p:txBody>
      </p:sp>
      <p:sp>
        <p:nvSpPr>
          <p:cNvPr id="131" name="Titolo 3"/>
          <p:cNvSpPr txBox="1"/>
          <p:nvPr>
            <p:ph type="title"/>
          </p:nvPr>
        </p:nvSpPr>
        <p:spPr>
          <a:xfrm>
            <a:off x="257352" y="376744"/>
            <a:ext cx="8233734" cy="474337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Indice per argomenti_ 2^ modulo_Classe </a:t>
            </a:r>
            <a:r>
              <a:t>Terza sspg</a:t>
            </a:r>
          </a:p>
        </p:txBody>
      </p:sp>
      <p:pic>
        <p:nvPicPr>
          <p:cNvPr id="132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4" y="6417612"/>
            <a:ext cx="1108571" cy="162004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Nota: ove non diversamente indicato nelle singole slide, il materiale di riferimento per gli argomenti trattati in questo modulo sono stati desunti/elaborati da “I quaderni didattici della Banca d’Italia” disponibili all’indirizzo https://www.bancaditali"/>
          <p:cNvSpPr txBox="1"/>
          <p:nvPr/>
        </p:nvSpPr>
        <p:spPr>
          <a:xfrm>
            <a:off x="105963" y="5532044"/>
            <a:ext cx="8932074" cy="393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t>Nota: ove non diversamente indicato nelle singole slide, il materiale di riferimento per gli argomenti trattati in questo modulo sono stati desunti/elaborati da “I quaderni didattici della Banca d’Italia” disponibili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https://www.bancaditalia.it/pubblicazioni/quaderni-didattici/index.html?com.dotmarketing.htmlpage.language=102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egnaposto testo 1"/>
          <p:cNvSpPr txBox="1"/>
          <p:nvPr>
            <p:ph type="body" idx="1"/>
          </p:nvPr>
        </p:nvSpPr>
        <p:spPr>
          <a:xfrm>
            <a:off x="324575" y="1137990"/>
            <a:ext cx="8494850" cy="4698799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Il libro, la t-shirt, lo zaino, la casa, l’automobile, la nostra spesa quotidiana, … sono tutte cose che abbiamo acquistato con il nostro reddito o con i nostri risparmi e, quindi, a ragion veduta, le riteniamo nostre e le utilizziamo, le teniamo in ordine, le manuteniamo …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Immaginiamo di andare in bicicletta in un parco della nostra città.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La bicicletta è nostra, ma il parco di chi è? Chi lo ha pagato? Chi paga la potatura degli alberi o la manutenzione della stradina?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La nostra sensazione è quella di poter utilizzare e consumare il parco senza aver pagato e senza continuare a pagare alcun prezzo.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I beni sono di due tipi:</a:t>
            </a:r>
          </a:p>
          <a:p>
            <a:pPr marL="138964" indent="-138964" defTabSz="905255">
              <a:spcBef>
                <a:spcPts val="100"/>
              </a:spcBef>
              <a:buClrTx/>
              <a:buSzPct val="100000"/>
              <a:buFontTx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beni </a:t>
            </a:r>
            <a:r>
              <a:rPr b="1"/>
              <a:t>privati </a:t>
            </a:r>
            <a:r>
              <a:t>(nel nostro caso la bicicletta)</a:t>
            </a:r>
          </a:p>
          <a:p>
            <a:pPr marL="138964" indent="-138964" defTabSz="905255">
              <a:spcBef>
                <a:spcPts val="100"/>
              </a:spcBef>
              <a:buClrTx/>
              <a:buSzPct val="100000"/>
              <a:buFontTx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beni </a:t>
            </a:r>
            <a:r>
              <a:rPr b="1"/>
              <a:t>pubblici </a:t>
            </a:r>
            <a:r>
              <a:t>(nel nostro caso il parco cittadino)</a:t>
            </a:r>
          </a:p>
        </p:txBody>
      </p:sp>
      <p:sp>
        <p:nvSpPr>
          <p:cNvPr id="136" name="Titolo 2"/>
          <p:cNvSpPr txBox="1"/>
          <p:nvPr>
            <p:ph type="title"/>
          </p:nvPr>
        </p:nvSpPr>
        <p:spPr>
          <a:xfrm>
            <a:off x="360477" y="363723"/>
            <a:ext cx="8013490" cy="42834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I beni privati e i beni pubblici</a:t>
            </a:r>
          </a:p>
        </p:txBody>
      </p:sp>
      <p:pic>
        <p:nvPicPr>
          <p:cNvPr id="137" name="Immagine 6" descr="Immagin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2514" y="2043345"/>
            <a:ext cx="2649417" cy="1902764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Numero diapositiva"/>
          <p:cNvSpPr txBox="1"/>
          <p:nvPr>
            <p:ph type="sldNum" sz="quarter" idx="4294967295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9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4" y="6417612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olo 2"/>
          <p:cNvSpPr txBox="1"/>
          <p:nvPr>
            <p:ph type="title"/>
          </p:nvPr>
        </p:nvSpPr>
        <p:spPr>
          <a:xfrm>
            <a:off x="371034" y="364175"/>
            <a:ext cx="8072740" cy="42530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I beni pubblici</a:t>
            </a:r>
          </a:p>
        </p:txBody>
      </p:sp>
      <p:sp>
        <p:nvSpPr>
          <p:cNvPr id="142" name="Rettangolo 3"/>
          <p:cNvSpPr txBox="1"/>
          <p:nvPr/>
        </p:nvSpPr>
        <p:spPr>
          <a:xfrm>
            <a:off x="287601" y="1195752"/>
            <a:ext cx="8568798" cy="3455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</a:t>
            </a:r>
            <a:r>
              <a:rPr b="1"/>
              <a:t> beni pubblici</a:t>
            </a:r>
            <a:r>
              <a:t> sono i </a:t>
            </a:r>
            <a:r>
              <a:rPr b="1"/>
              <a:t>beni di proprietà dello Stato o di altre Pubbliche amministrazioni</a:t>
            </a:r>
            <a:r>
              <a:t>.</a:t>
            </a:r>
            <a:r>
              <a:rPr>
                <a:solidFill>
                  <a:srgbClr val="212529"/>
                </a:solidFill>
              </a:rPr>
              <a:t> S</a:t>
            </a:r>
            <a:r>
              <a:t>i caratterizzano per:</a:t>
            </a:r>
          </a:p>
          <a:p>
            <a:pPr algn="just"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16568" indent="-140367" algn="just">
              <a:buSzPct val="100000"/>
              <a:buChar char="•"/>
              <a:defRPr b="1" i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assenza di rivalità</a:t>
            </a:r>
            <a:r>
              <a:rPr b="0" i="0"/>
              <a:t>: </a:t>
            </a:r>
            <a:r>
              <a:rPr b="0" i="0">
                <a:solidFill>
                  <a:srgbClr val="000000"/>
                </a:solidFill>
              </a:rPr>
              <a:t>significa che il consumo di un bene pubblico da parte di una persona non limita o impedisce il consumo da parte di altri dello stesso bene</a:t>
            </a:r>
          </a:p>
          <a:p>
            <a:pPr marL="216568" indent="-140367" algn="just">
              <a:buSzPct val="100000"/>
              <a:buChar char="•"/>
              <a:defRPr b="1" i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non escludibilità</a:t>
            </a:r>
            <a:r>
              <a:rPr b="0"/>
              <a:t>: </a:t>
            </a:r>
            <a:r>
              <a:rPr b="0" i="0"/>
              <a:t>indica che è impossibile escludere qualcuno dal godimento del bene pubblico. </a:t>
            </a:r>
          </a:p>
          <a:p>
            <a:pPr algn="just">
              <a:defRPr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Ad </a:t>
            </a:r>
            <a:r>
              <a:rPr b="1"/>
              <a:t>esempio</a:t>
            </a:r>
            <a:r>
              <a:t>, prendiamo in esame il caso dell’illuminazione elettrica:</a:t>
            </a:r>
          </a:p>
          <a:p>
            <a:pPr marL="216568" indent="-140367" algn="just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l’</a:t>
            </a:r>
            <a:r>
              <a:rPr b="1"/>
              <a:t>illuminazione dell’appartamento in cui vivo è un bene privato</a:t>
            </a:r>
            <a:r>
              <a:t>, perché ne godo solo io con la mia famiglia;</a:t>
            </a:r>
          </a:p>
          <a:p>
            <a:pPr marL="216568" indent="-140367" algn="just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l’</a:t>
            </a:r>
            <a:r>
              <a:rPr b="1"/>
              <a:t>illuminazione delle strade della città o una strada sono beni pubblici</a:t>
            </a:r>
            <a:r>
              <a:t>, perché possono beneficiarne tutti, senza restrizioni.</a:t>
            </a:r>
            <a:endParaRPr>
              <a:solidFill>
                <a:srgbClr val="212529"/>
              </a:solidFill>
            </a:endParaRPr>
          </a:p>
          <a:p>
            <a:pPr algn="just">
              <a:defRPr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La proprietà è quindi pubblica o privata e questo lo ricorda anche la nostra </a:t>
            </a:r>
            <a:r>
              <a:rPr b="1"/>
              <a:t>Costituzione</a:t>
            </a:r>
            <a:r>
              <a:t>:</a:t>
            </a:r>
          </a:p>
          <a:p>
            <a:pPr algn="just"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defRPr b="1" i="1">
                <a:latin typeface="Calibri"/>
                <a:ea typeface="Calibri"/>
                <a:cs typeface="Calibri"/>
                <a:sym typeface="Calibri"/>
              </a:defRPr>
            </a:pPr>
            <a:r>
              <a:t>Articolo 42 - La proprietà è pubblica o privata. I beni economici appartengono allo Stato, ad enti o a privati……..</a:t>
            </a: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Molto spesso, però, i beni pubblici sono soggetti a </a:t>
            </a:r>
            <a:r>
              <a:rPr b="1"/>
              <a:t>comportamenti opportunistici</a:t>
            </a:r>
            <a:r>
              <a:t>, ossia </a:t>
            </a:r>
            <a:r>
              <a:rPr i="1"/>
              <a:t>free riding </a:t>
            </a:r>
            <a:r>
              <a:t>(*)</a:t>
            </a:r>
          </a:p>
        </p:txBody>
      </p:sp>
      <p:sp>
        <p:nvSpPr>
          <p:cNvPr id="143" name="Numero diapositiva"/>
          <p:cNvSpPr txBox="1"/>
          <p:nvPr>
            <p:ph type="sldNum" sz="quarter" idx="4294967295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4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4" y="6417610"/>
            <a:ext cx="1108571" cy="16200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(*) detto anche “parassitismo”, comportamento opportunistico finalizzato a fruire pienamente di un bene (o servizio) prodotto collettivamente, senza contribuire in maniera efficiente alla sua costituzione"/>
          <p:cNvSpPr txBox="1"/>
          <p:nvPr/>
        </p:nvSpPr>
        <p:spPr>
          <a:xfrm>
            <a:off x="192247" y="5445984"/>
            <a:ext cx="8759506" cy="3908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(*) detto anche “parassitismo”, comportamento opportunistico finalizzato a fruire pienamente di un bene (o servizio) prodotto collettivamente, senza contribuire in maniera efficiente alla sua costituzione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olo 2"/>
          <p:cNvSpPr txBox="1"/>
          <p:nvPr>
            <p:ph type="title"/>
          </p:nvPr>
        </p:nvSpPr>
        <p:spPr>
          <a:xfrm>
            <a:off x="436569" y="388960"/>
            <a:ext cx="8007206" cy="354039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pPr/>
            <a:r>
              <a:t>I beni pubblici chi li paga?</a:t>
            </a:r>
          </a:p>
        </p:txBody>
      </p:sp>
      <p:pic>
        <p:nvPicPr>
          <p:cNvPr id="148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6718" y="4529065"/>
            <a:ext cx="2041590" cy="1311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2607618" y="4522739"/>
            <a:ext cx="1760480" cy="131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 7" descr="Immagin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58923" y="4529065"/>
            <a:ext cx="2192598" cy="1311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magine 10" descr="Immagin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444041" y="4518893"/>
            <a:ext cx="1964959" cy="131533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Numero diapositiva"/>
          <p:cNvSpPr txBox="1"/>
          <p:nvPr>
            <p:ph type="sldNum" sz="quarter" idx="4294967295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3" name="I beni pubblici, così come la gran parte delle attività dello Stato, sono finanziati con le imposte, ossia con pagamenti che hanno il carattere dell’obbligatorietà per tutti i cittadini che hanno la possibilità di pagarle.…"/>
          <p:cNvSpPr txBox="1"/>
          <p:nvPr/>
        </p:nvSpPr>
        <p:spPr>
          <a:xfrm>
            <a:off x="375642" y="1003911"/>
            <a:ext cx="8392716" cy="3158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lnSpc>
                <a:spcPct val="107000"/>
              </a:lnSpc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I beni pubblici</a:t>
            </a:r>
            <a:r>
              <a:rPr b="0"/>
              <a:t>, così come la gran parte delle attività dello Stato, </a:t>
            </a:r>
            <a:r>
              <a:t>sono finanziati con le imposte</a:t>
            </a:r>
            <a:r>
              <a:rPr b="0"/>
              <a:t>, ossia con pagamenti che hanno il carattere dell’obbligatorietà per tutti i cittadini che hanno la possibilità di pagarle.</a:t>
            </a:r>
            <a:endParaRPr sz="1100"/>
          </a:p>
          <a:p>
            <a:pPr algn="just">
              <a:lnSpc>
                <a:spcPct val="107000"/>
              </a:lnSpc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  <a:endParaRPr sz="1100"/>
          </a:p>
          <a:p>
            <a:pPr algn="just">
              <a:lnSpc>
                <a:spcPct val="107000"/>
              </a:lnSpc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Questo lo ricorda anche la nostra </a:t>
            </a:r>
            <a:r>
              <a:rPr b="1"/>
              <a:t>Costituzione</a:t>
            </a:r>
            <a:r>
              <a:t>:</a:t>
            </a:r>
            <a:endParaRPr sz="1100"/>
          </a:p>
          <a:p>
            <a:pPr algn="just">
              <a:lnSpc>
                <a:spcPct val="107000"/>
              </a:lnSpc>
              <a:defRPr sz="1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lnSpc>
                <a:spcPts val="1400"/>
              </a:lnSpc>
              <a:defRPr b="1" i="1">
                <a:latin typeface="Calibri"/>
                <a:ea typeface="Calibri"/>
                <a:cs typeface="Calibri"/>
                <a:sym typeface="Calibri"/>
              </a:defRPr>
            </a:pPr>
            <a:r>
              <a:t>Articolo 53</a:t>
            </a:r>
            <a:endParaRPr sz="1100"/>
          </a:p>
          <a:p>
            <a:pPr algn="just">
              <a:lnSpc>
                <a:spcPct val="107000"/>
              </a:lnSpc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Tutti sono tenuti a concorrere alle spese pubbliche in ragione della loro capacità contributiva.</a:t>
            </a:r>
            <a:endParaRPr sz="1100"/>
          </a:p>
          <a:p>
            <a:pPr algn="just">
              <a:lnSpc>
                <a:spcPct val="107000"/>
              </a:lnSpc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Il sistema tributario è informato a criteri di progressività.</a:t>
            </a:r>
          </a:p>
          <a:p>
            <a:pPr algn="just">
              <a:lnSpc>
                <a:spcPct val="107000"/>
              </a:lnSpc>
              <a:defRPr sz="1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lnSpc>
                <a:spcPct val="107000"/>
              </a:lnSpc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Quando utilizziamo una strada, la scuola e la sua illuminazione o chiamiamo i vigili del</a:t>
            </a:r>
            <a:r>
              <a:rPr sz="1100"/>
              <a:t> </a:t>
            </a:r>
            <a:r>
              <a:t>fuoco e non paghiamo nulla, questo non vuol dire che questi beni o servizi non abbiamo un valore.</a:t>
            </a:r>
            <a:endParaRPr sz="1100"/>
          </a:p>
          <a:p>
            <a:pPr algn="just">
              <a:lnSpc>
                <a:spcPct val="107000"/>
              </a:lnSpc>
              <a:defRPr sz="1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lnSpc>
                <a:spcPct val="107000"/>
              </a:lnSpc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I beni pubblici sono pagati da tutti</a:t>
            </a:r>
            <a:r>
              <a:rPr b="0"/>
              <a:t>, e </a:t>
            </a:r>
            <a:r>
              <a:t>trattarli con rispetto</a:t>
            </a:r>
            <a:r>
              <a:rPr b="0"/>
              <a:t>, come fossero beni privati, </a:t>
            </a:r>
            <a:r>
              <a:t>è un bel modo di sentirsi parte di una comunità</a:t>
            </a:r>
            <a:r>
              <a:rPr b="0"/>
              <a:t>.</a:t>
            </a:r>
          </a:p>
        </p:txBody>
      </p:sp>
      <p:sp>
        <p:nvSpPr>
          <p:cNvPr id="154" name="Linea"/>
          <p:cNvSpPr/>
          <p:nvPr/>
        </p:nvSpPr>
        <p:spPr>
          <a:xfrm flipV="1">
            <a:off x="506567" y="4150188"/>
            <a:ext cx="1888171" cy="1888171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5" name="Linea"/>
          <p:cNvSpPr/>
          <p:nvPr/>
        </p:nvSpPr>
        <p:spPr>
          <a:xfrm>
            <a:off x="626432" y="4150805"/>
            <a:ext cx="1600177" cy="1886937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6" name="Linea"/>
          <p:cNvSpPr/>
          <p:nvPr/>
        </p:nvSpPr>
        <p:spPr>
          <a:xfrm>
            <a:off x="4581686" y="4241338"/>
            <a:ext cx="1529444" cy="1797725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7" name="Linea"/>
          <p:cNvSpPr/>
          <p:nvPr/>
        </p:nvSpPr>
        <p:spPr>
          <a:xfrm>
            <a:off x="6907455" y="4241339"/>
            <a:ext cx="1543036" cy="1797724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8" name="Linea"/>
          <p:cNvSpPr/>
          <p:nvPr/>
        </p:nvSpPr>
        <p:spPr>
          <a:xfrm>
            <a:off x="2601419" y="4241339"/>
            <a:ext cx="1534256" cy="1797724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9" name="Linea"/>
          <p:cNvSpPr/>
          <p:nvPr/>
        </p:nvSpPr>
        <p:spPr>
          <a:xfrm flipV="1">
            <a:off x="6972726" y="4331257"/>
            <a:ext cx="1707102" cy="1707102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0" name="Linea"/>
          <p:cNvSpPr/>
          <p:nvPr/>
        </p:nvSpPr>
        <p:spPr>
          <a:xfrm flipV="1">
            <a:off x="4679910" y="4240722"/>
            <a:ext cx="1749278" cy="1749278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1" name="Linea"/>
          <p:cNvSpPr/>
          <p:nvPr/>
        </p:nvSpPr>
        <p:spPr>
          <a:xfrm flipV="1">
            <a:off x="2541134" y="4242041"/>
            <a:ext cx="1796316" cy="1796316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62" name="Google Shape;84;p13" descr="Google Shape;84;p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17714" y="6417610"/>
            <a:ext cx="1108571" cy="16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